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37"/>
  </p:notesMasterIdLst>
  <p:handoutMasterIdLst>
    <p:handoutMasterId r:id="rId38"/>
  </p:handoutMasterIdLst>
  <p:sldIdLst>
    <p:sldId id="292" r:id="rId2"/>
    <p:sldId id="293" r:id="rId3"/>
    <p:sldId id="273" r:id="rId4"/>
    <p:sldId id="395" r:id="rId5"/>
    <p:sldId id="265" r:id="rId6"/>
    <p:sldId id="400" r:id="rId7"/>
    <p:sldId id="324" r:id="rId8"/>
    <p:sldId id="379" r:id="rId9"/>
    <p:sldId id="374" r:id="rId10"/>
    <p:sldId id="378" r:id="rId11"/>
    <p:sldId id="363" r:id="rId12"/>
    <p:sldId id="366" r:id="rId13"/>
    <p:sldId id="375" r:id="rId14"/>
    <p:sldId id="380" r:id="rId15"/>
    <p:sldId id="376" r:id="rId16"/>
    <p:sldId id="358" r:id="rId17"/>
    <p:sldId id="381" r:id="rId18"/>
    <p:sldId id="377" r:id="rId19"/>
    <p:sldId id="383" r:id="rId20"/>
    <p:sldId id="385" r:id="rId21"/>
    <p:sldId id="386" r:id="rId22"/>
    <p:sldId id="382" r:id="rId23"/>
    <p:sldId id="392" r:id="rId24"/>
    <p:sldId id="393" r:id="rId25"/>
    <p:sldId id="389" r:id="rId26"/>
    <p:sldId id="390" r:id="rId27"/>
    <p:sldId id="391" r:id="rId28"/>
    <p:sldId id="394" r:id="rId29"/>
    <p:sldId id="388" r:id="rId30"/>
    <p:sldId id="396" r:id="rId31"/>
    <p:sldId id="397" r:id="rId32"/>
    <p:sldId id="398" r:id="rId33"/>
    <p:sldId id="399" r:id="rId34"/>
    <p:sldId id="401" r:id="rId35"/>
    <p:sldId id="354" r:id="rId36"/>
  </p:sldIdLst>
  <p:sldSz cx="12192000" cy="6858000"/>
  <p:notesSz cx="6858000" cy="9144000"/>
  <p:defaultTextStyle>
    <a:defPPr>
      <a:defRPr lang="ru-RU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000"/>
    <a:srgbClr val="FF0A05"/>
    <a:srgbClr val="6E32E0"/>
    <a:srgbClr val="DCDDDF"/>
    <a:srgbClr val="F5F5F5"/>
    <a:srgbClr val="5827B3"/>
    <a:srgbClr val="432199"/>
    <a:srgbClr val="4B21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Стиль из темы 1 - акцент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C2FFA5D-87B4-456A-9821-1D502468CF0F}" styleName="Стиль из темы 1 - акцент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B4B98B0-60AC-42C2-AFA5-B58CD77FA1E5}" styleName="Светлый стиль 1 — акцент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C083E6E3-FA7D-4D7B-A595-EF9225AFEA82}" styleName="Светлый стиль 1 — акцент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Светлый стиль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E3FDE45-AF77-4B5C-9715-49D594BDF05E}" styleName="Светлый стиль 1 — акцент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F2DE63D5-997A-4646-A377-4702673A728D}" styleName="Светлый стиль 2 — акцент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E8B1032C-EA38-4F05-BA0D-38AFFFC7BED3}" styleName="Светлый стиль 3 — акцент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F5AB1C69-6EDB-4FF4-983F-18BD219EF322}" styleName="Средний стиль 2 — акцент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505E3EF-67EA-436B-97B2-0124C06EBD24}" styleName="Средний стиль 4 — акцент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465"/>
    <p:restoredTop sz="94648"/>
  </p:normalViewPr>
  <p:slideViewPr>
    <p:cSldViewPr snapToGrid="0" snapToObjects="1">
      <p:cViewPr>
        <p:scale>
          <a:sx n="75" d="100"/>
          <a:sy n="75" d="100"/>
        </p:scale>
        <p:origin x="-1866" y="-864"/>
      </p:cViewPr>
      <p:guideLst>
        <p:guide orient="horz" pos="2160"/>
        <p:guide orient="horz" pos="436"/>
        <p:guide orient="horz" pos="3793"/>
        <p:guide pos="3840"/>
        <p:guide pos="483"/>
        <p:guide pos="5518"/>
        <p:guide pos="7197"/>
        <p:guide pos="2162"/>
        <p:guide pos="3341"/>
        <p:guide pos="4339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1" d="100"/>
          <a:sy n="91" d="100"/>
        </p:scale>
        <p:origin x="-2712" y="-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/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3" name="Дата 2">
            <a:extLst>
              <a:ext uri="{FF2B5EF4-FFF2-40B4-BE49-F238E27FC236}"/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969F34AF-A6B2-411E-8CB2-342EF63E01D0}" type="datetimeFigureOut">
              <a:rPr lang="ru-RU"/>
              <a:pPr>
                <a:defRPr/>
              </a:pPr>
              <a:t>04.12.2021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/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Номер слайда 4">
            <a:extLst>
              <a:ext uri="{FF2B5EF4-FFF2-40B4-BE49-F238E27FC236}"/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EF824CEE-A039-4879-B3FE-54AD6985B8D9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7749822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ru-RU"/>
          </a:p>
        </p:txBody>
      </p:sp>
      <p:sp>
        <p:nvSpPr>
          <p:cNvPr id="8704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0B175F86-326B-4EAB-9FFB-43196C760E6C}" type="datetimeFigureOut">
              <a:rPr lang="ru-RU"/>
              <a:pPr/>
              <a:t>04.12.2021</a:t>
            </a:fld>
            <a:endParaRPr lang="ru-RU"/>
          </a:p>
        </p:txBody>
      </p:sp>
      <p:sp>
        <p:nvSpPr>
          <p:cNvPr id="8704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8704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</a:p>
        </p:txBody>
      </p:sp>
      <p:sp>
        <p:nvSpPr>
          <p:cNvPr id="8704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ru-RU"/>
          </a:p>
        </p:txBody>
      </p:sp>
      <p:sp>
        <p:nvSpPr>
          <p:cNvPr id="8704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5A98D3E3-21C5-44CA-8E00-BEDB17CDC45F}" type="slidenum">
              <a:rPr lang="ru-RU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6905375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4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Титульный слайд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Рисунок 2">
            <a:extLst>
              <a:ext uri="{FF2B5EF4-FFF2-40B4-BE49-F238E27FC236}"/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-1" y="0"/>
            <a:ext cx="12192001" cy="687146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ru-RU" noProof="0" dirty="0"/>
              <a:t>Вставка рисунка</a:t>
            </a:r>
          </a:p>
        </p:txBody>
      </p:sp>
      <p:sp>
        <p:nvSpPr>
          <p:cNvPr id="8" name="Заголовок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47" y="1425574"/>
            <a:ext cx="9917886" cy="2601383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7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6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0847" y="4243914"/>
            <a:ext cx="9917886" cy="50361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ts val="3140"/>
              </a:lnSpc>
              <a:buNone/>
              <a:defRPr sz="22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4">
            <a:extLst>
              <a:ext uri="{FF2B5EF4-FFF2-40B4-BE49-F238E27FC236}"/>
            </a:extLst>
          </p:cNvPr>
          <p:cNvSpPr/>
          <p:nvPr userDrawn="1"/>
        </p:nvSpPr>
        <p:spPr>
          <a:xfrm>
            <a:off x="0" y="0"/>
            <a:ext cx="7958138" cy="6858000"/>
          </a:xfrm>
          <a:prstGeom prst="rect">
            <a:avLst/>
          </a:prstGeom>
          <a:solidFill>
            <a:srgbClr val="DCDD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pic>
        <p:nvPicPr>
          <p:cNvPr id="5" name="Рисунок 7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74700" y="6164263"/>
            <a:ext cx="8382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66447" y="1717992"/>
            <a:ext cx="2814353" cy="342201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lnSpc>
                <a:spcPts val="3140"/>
              </a:lnSpc>
              <a:buNone/>
              <a:defRPr sz="22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6" name="Рисунок 2">
            <a:extLst>
              <a:ext uri="{FF2B5EF4-FFF2-40B4-BE49-F238E27FC236}"/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775294" y="775295"/>
            <a:ext cx="6393557" cy="51598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ru-RU" noProof="0" dirty="0"/>
              <a:t>Вставка рисунка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7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74700" y="6164263"/>
            <a:ext cx="8382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Объект 3">
            <a:extLst>
              <a:ext uri="{FF2B5EF4-FFF2-40B4-BE49-F238E27FC236}"/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775296" y="2641600"/>
            <a:ext cx="10649944" cy="36030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5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0846" y="1496260"/>
            <a:ext cx="10810307" cy="7643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ts val="3140"/>
              </a:lnSpc>
              <a:buNone/>
              <a:defRPr sz="22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14" name="Заголовок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400" y="460070"/>
            <a:ext cx="10810306" cy="78453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7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74700" y="6164263"/>
            <a:ext cx="8382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Заголовок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47" y="460070"/>
            <a:ext cx="10810306" cy="78453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6" name="Рисунок 2">
            <a:extLst>
              <a:ext uri="{FF2B5EF4-FFF2-40B4-BE49-F238E27FC236}"/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775295" y="1651000"/>
            <a:ext cx="10725858" cy="427566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ru-RU" noProof="0" dirty="0"/>
              <a:t>Вставка рисунка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11">
            <a:extLst>
              <a:ext uri="{FF2B5EF4-FFF2-40B4-BE49-F238E27FC236}"/>
            </a:extLst>
          </p:cNvPr>
          <p:cNvSpPr/>
          <p:nvPr userDrawn="1"/>
        </p:nvSpPr>
        <p:spPr>
          <a:xfrm>
            <a:off x="0" y="1651000"/>
            <a:ext cx="12192000" cy="5207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pic>
        <p:nvPicPr>
          <p:cNvPr id="5" name="Рисунок 7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74700" y="6164263"/>
            <a:ext cx="8382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Заголовок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47" y="460070"/>
            <a:ext cx="10810306" cy="78453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6" name="Рисунок 2">
            <a:extLst>
              <a:ext uri="{FF2B5EF4-FFF2-40B4-BE49-F238E27FC236}"/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775295" y="2261409"/>
            <a:ext cx="10725858" cy="366525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ru-RU" noProof="0" dirty="0"/>
              <a:t>Вставка рисунка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7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74700" y="6164263"/>
            <a:ext cx="8382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Заголовок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47" y="460070"/>
            <a:ext cx="10810306" cy="78453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7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0846" y="1880129"/>
            <a:ext cx="10810307" cy="2353205"/>
          </a:xfrm>
          <a:prstGeom prst="rect">
            <a:avLst/>
          </a:prstGeom>
        </p:spPr>
        <p:txBody>
          <a:bodyPr numCol="2" spcCol="216000">
            <a:normAutofit/>
          </a:bodyPr>
          <a:lstStyle>
            <a:lvl1pPr marL="457200" indent="-457200">
              <a:lnSpc>
                <a:spcPts val="3140"/>
              </a:lnSpc>
              <a:buClr>
                <a:srgbClr val="6E32E0"/>
              </a:buClr>
              <a:buSzPct val="150000"/>
              <a:buFont typeface="+mj-lt"/>
              <a:buAutoNum type="arabicPeriod"/>
              <a:defRPr sz="22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4">
            <a:extLst>
              <a:ext uri="{FF2B5EF4-FFF2-40B4-BE49-F238E27FC236}"/>
            </a:extLst>
          </p:cNvPr>
          <p:cNvSpPr/>
          <p:nvPr userDrawn="1"/>
        </p:nvSpPr>
        <p:spPr>
          <a:xfrm>
            <a:off x="0" y="1651000"/>
            <a:ext cx="12192000" cy="52070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pic>
        <p:nvPicPr>
          <p:cNvPr id="5" name="Рисунок 7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74700" y="6164263"/>
            <a:ext cx="8382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Заголовок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47" y="460070"/>
            <a:ext cx="10810306" cy="78453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7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0846" y="2247774"/>
            <a:ext cx="10810307" cy="2353205"/>
          </a:xfrm>
          <a:prstGeom prst="rect">
            <a:avLst/>
          </a:prstGeom>
        </p:spPr>
        <p:txBody>
          <a:bodyPr numCol="2" spcCol="216000">
            <a:normAutofit/>
          </a:bodyPr>
          <a:lstStyle>
            <a:lvl1pPr marL="457200" indent="-457200">
              <a:lnSpc>
                <a:spcPts val="3140"/>
              </a:lnSpc>
              <a:buClr>
                <a:schemeClr val="bg1"/>
              </a:buClr>
              <a:buSzPct val="150000"/>
              <a:buFont typeface="+mj-lt"/>
              <a:buAutoNum type="arabicPeriod"/>
              <a:defRPr sz="2200">
                <a:solidFill>
                  <a:srgbClr val="F5F5F5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7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74700" y="6164263"/>
            <a:ext cx="8382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Рисунок 2">
            <a:extLst>
              <a:ext uri="{FF2B5EF4-FFF2-40B4-BE49-F238E27FC236}"/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3708" y="0"/>
            <a:ext cx="6096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ru-RU" noProof="0" dirty="0"/>
              <a:t>Вставка рисунка</a:t>
            </a:r>
          </a:p>
        </p:txBody>
      </p:sp>
      <p:sp>
        <p:nvSpPr>
          <p:cNvPr id="11" name="Заголовок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47" y="654803"/>
            <a:ext cx="4681252" cy="160020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4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0846" y="2506662"/>
            <a:ext cx="4681253" cy="342201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ts val="3140"/>
              </a:lnSpc>
              <a:buNone/>
              <a:defRPr sz="22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7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74700" y="6164263"/>
            <a:ext cx="8382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Прямоугольник 5">
            <a:extLst>
              <a:ext uri="{FF2B5EF4-FFF2-40B4-BE49-F238E27FC236}"/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DCDD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sp>
        <p:nvSpPr>
          <p:cNvPr id="7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679318" y="692150"/>
            <a:ext cx="4681253" cy="541147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latinLnBrk="0">
              <a:lnSpc>
                <a:spcPts val="3140"/>
              </a:lnSpc>
              <a:spcBef>
                <a:spcPts val="1000"/>
              </a:spcBef>
              <a:buFont typeface="+mj-lt"/>
              <a:buNone/>
              <a:defRPr sz="2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7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74700" y="6164263"/>
            <a:ext cx="8382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Прямоугольник 5">
            <a:extLst>
              <a:ext uri="{FF2B5EF4-FFF2-40B4-BE49-F238E27FC236}"/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sp>
        <p:nvSpPr>
          <p:cNvPr id="10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788489" y="692150"/>
            <a:ext cx="4681253" cy="541147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latinLnBrk="0">
              <a:lnSpc>
                <a:spcPts val="3140"/>
              </a:lnSpc>
              <a:spcBef>
                <a:spcPts val="1000"/>
              </a:spcBef>
              <a:buFont typeface="+mj-lt"/>
              <a:buNone/>
              <a:defRPr sz="2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7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679318" y="692150"/>
            <a:ext cx="4681253" cy="541147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latinLnBrk="0">
              <a:lnSpc>
                <a:spcPts val="3140"/>
              </a:lnSpc>
              <a:spcBef>
                <a:spcPts val="1000"/>
              </a:spcBef>
              <a:buFont typeface="+mj-lt"/>
              <a:buNone/>
              <a:defRPr sz="2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7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74700" y="6164263"/>
            <a:ext cx="8382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Прямоугольник 5">
            <a:extLst>
              <a:ext uri="{FF2B5EF4-FFF2-40B4-BE49-F238E27FC236}"/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DCDD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sp>
        <p:nvSpPr>
          <p:cNvPr id="10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788489" y="692150"/>
            <a:ext cx="4681253" cy="541147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latinLnBrk="0">
              <a:lnSpc>
                <a:spcPts val="3140"/>
              </a:lnSpc>
              <a:spcBef>
                <a:spcPts val="1000"/>
              </a:spcBef>
              <a:buFont typeface="+mj-lt"/>
              <a:buNone/>
              <a:defRPr sz="2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7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679318" y="692150"/>
            <a:ext cx="4681253" cy="541147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latinLnBrk="0">
              <a:lnSpc>
                <a:spcPts val="3140"/>
              </a:lnSpc>
              <a:spcBef>
                <a:spcPts val="1000"/>
              </a:spcBef>
              <a:buFont typeface="+mj-lt"/>
              <a:buNone/>
              <a:defRPr sz="2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Титульный слайд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Рисунок 2">
            <a:extLst>
              <a:ext uri="{FF2B5EF4-FFF2-40B4-BE49-F238E27FC236}"/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-1" y="0"/>
            <a:ext cx="12192001" cy="687146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ru-RU" noProof="0" dirty="0"/>
              <a:t>Вставка рисунка</a:t>
            </a:r>
          </a:p>
        </p:txBody>
      </p:sp>
      <p:sp>
        <p:nvSpPr>
          <p:cNvPr id="8" name="Заголовок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47" y="2896155"/>
            <a:ext cx="9917886" cy="2601383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7200" b="0" i="0">
                <a:solidFill>
                  <a:schemeClr val="tx1"/>
                </a:solidFill>
                <a:latin typeface="Roboto Medium" panose="02000000000000000000" pitchFamily="2" charset="0"/>
                <a:ea typeface="Roboto Medium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6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0847" y="5714495"/>
            <a:ext cx="9917886" cy="50361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ts val="3140"/>
              </a:lnSpc>
              <a:buNone/>
              <a:defRPr sz="28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7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74700" y="6164263"/>
            <a:ext cx="8382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Рисунок 2">
            <a:extLst>
              <a:ext uri="{FF2B5EF4-FFF2-40B4-BE49-F238E27FC236}"/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3708" y="0"/>
            <a:ext cx="6096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ru-RU" noProof="0" dirty="0"/>
              <a:t>Вставка рисунка</a:t>
            </a:r>
          </a:p>
        </p:txBody>
      </p:sp>
      <p:sp>
        <p:nvSpPr>
          <p:cNvPr id="11" name="Заголовок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47" y="654803"/>
            <a:ext cx="4681252" cy="160020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4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0846" y="2506662"/>
            <a:ext cx="4681253" cy="342201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ts val="3140"/>
              </a:lnSpc>
              <a:buNone/>
              <a:defRPr sz="22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6" name="Рисунок 2">
            <a:extLst>
              <a:ext uri="{FF2B5EF4-FFF2-40B4-BE49-F238E27FC236}"/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6093708" y="3429000"/>
            <a:ext cx="6096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ru-RU" noProof="0" dirty="0"/>
              <a:t>Вставка рисунка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11">
            <a:extLst>
              <a:ext uri="{FF2B5EF4-FFF2-40B4-BE49-F238E27FC236}"/>
            </a:extLst>
          </p:cNvPr>
          <p:cNvSpPr/>
          <p:nvPr userDrawn="1"/>
        </p:nvSpPr>
        <p:spPr>
          <a:xfrm>
            <a:off x="0" y="1651000"/>
            <a:ext cx="12192000" cy="52070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pic>
        <p:nvPicPr>
          <p:cNvPr id="4" name="Рисунок 7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74700" y="6164263"/>
            <a:ext cx="8382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Заголовок 1">
            <a:extLst>
              <a:ext uri="{FF2B5EF4-FFF2-40B4-BE49-F238E27FC236}"/>
            </a:extLst>
          </p:cNvPr>
          <p:cNvSpPr txBox="1">
            <a:spLocks/>
          </p:cNvSpPr>
          <p:nvPr userDrawn="1"/>
        </p:nvSpPr>
        <p:spPr>
          <a:xfrm>
            <a:off x="690563" y="2136775"/>
            <a:ext cx="10810875" cy="78422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ru-RU" dirty="0">
                <a:solidFill>
                  <a:schemeClr val="bg1"/>
                </a:solidFill>
              </a:rPr>
              <a:t>Образец текста</a:t>
            </a:r>
          </a:p>
        </p:txBody>
      </p:sp>
      <p:sp>
        <p:nvSpPr>
          <p:cNvPr id="11" name="Заголовок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47" y="460070"/>
            <a:ext cx="10810306" cy="78453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7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74700" y="6164263"/>
            <a:ext cx="8382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Прямоугольник 5">
            <a:extLst>
              <a:ext uri="{FF2B5EF4-FFF2-40B4-BE49-F238E27FC236}"/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sp>
        <p:nvSpPr>
          <p:cNvPr id="10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788489" y="692150"/>
            <a:ext cx="4681253" cy="541147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latinLnBrk="0">
              <a:lnSpc>
                <a:spcPts val="3140"/>
              </a:lnSpc>
              <a:spcBef>
                <a:spcPts val="1000"/>
              </a:spcBef>
              <a:buFont typeface="+mj-lt"/>
              <a:buNone/>
              <a:defRPr sz="2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7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679318" y="692150"/>
            <a:ext cx="4681253" cy="541147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latinLnBrk="0">
              <a:lnSpc>
                <a:spcPts val="3140"/>
              </a:lnSpc>
              <a:spcBef>
                <a:spcPts val="1000"/>
              </a:spcBef>
              <a:buFont typeface="+mj-lt"/>
              <a:buNone/>
              <a:defRPr sz="2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14">
            <a:extLst>
              <a:ext uri="{FF2B5EF4-FFF2-40B4-BE49-F238E27FC236}"/>
            </a:extLst>
          </p:cNvPr>
          <p:cNvSpPr/>
          <p:nvPr userDrawn="1"/>
        </p:nvSpPr>
        <p:spPr>
          <a:xfrm>
            <a:off x="6096000" y="0"/>
            <a:ext cx="6096000" cy="2284413"/>
          </a:xfrm>
          <a:prstGeom prst="rect">
            <a:avLst/>
          </a:prstGeom>
          <a:solidFill>
            <a:srgbClr val="DCDD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sp>
        <p:nvSpPr>
          <p:cNvPr id="7" name="Прямоугольник 15">
            <a:extLst>
              <a:ext uri="{FF2B5EF4-FFF2-40B4-BE49-F238E27FC236}"/>
            </a:extLst>
          </p:cNvPr>
          <p:cNvSpPr/>
          <p:nvPr userDrawn="1"/>
        </p:nvSpPr>
        <p:spPr>
          <a:xfrm>
            <a:off x="6096000" y="2284413"/>
            <a:ext cx="6096000" cy="2286000"/>
          </a:xfrm>
          <a:prstGeom prst="rect">
            <a:avLst/>
          </a:prstGeom>
          <a:solidFill>
            <a:srgbClr val="6E32E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sp>
        <p:nvSpPr>
          <p:cNvPr id="8" name="Прямоугольник 16">
            <a:extLst>
              <a:ext uri="{FF2B5EF4-FFF2-40B4-BE49-F238E27FC236}"/>
            </a:extLst>
          </p:cNvPr>
          <p:cNvSpPr/>
          <p:nvPr userDrawn="1"/>
        </p:nvSpPr>
        <p:spPr>
          <a:xfrm>
            <a:off x="6096000" y="4573588"/>
            <a:ext cx="6096000" cy="2284412"/>
          </a:xfrm>
          <a:prstGeom prst="rect">
            <a:avLst/>
          </a:prstGeom>
          <a:solidFill>
            <a:schemeClr val="tx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pic>
        <p:nvPicPr>
          <p:cNvPr id="9" name="Рисунок 7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74700" y="6164263"/>
            <a:ext cx="8382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Заголовок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47" y="692150"/>
            <a:ext cx="4681252" cy="5411470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4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0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788489" y="692151"/>
            <a:ext cx="4681253" cy="90509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latinLnBrk="0">
              <a:lnSpc>
                <a:spcPts val="3140"/>
              </a:lnSpc>
              <a:spcBef>
                <a:spcPts val="1000"/>
              </a:spcBef>
              <a:buFont typeface="+mj-lt"/>
              <a:buNone/>
              <a:defRPr sz="2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18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6788489" y="2975189"/>
            <a:ext cx="4681253" cy="90509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latinLnBrk="0">
              <a:lnSpc>
                <a:spcPts val="3140"/>
              </a:lnSpc>
              <a:spcBef>
                <a:spcPts val="1000"/>
              </a:spcBef>
              <a:buFont typeface="+mj-lt"/>
              <a:buNone/>
              <a:defRPr sz="2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19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11"/>
          </p:nvPr>
        </p:nvSpPr>
        <p:spPr>
          <a:xfrm>
            <a:off x="6788489" y="5262877"/>
            <a:ext cx="4681253" cy="90509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latinLnBrk="0">
              <a:lnSpc>
                <a:spcPts val="3140"/>
              </a:lnSpc>
              <a:spcBef>
                <a:spcPts val="1000"/>
              </a:spcBef>
              <a:buFont typeface="+mj-lt"/>
              <a:buNone/>
              <a:defRPr sz="2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7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74700" y="6164263"/>
            <a:ext cx="8382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Прямоугольник 5">
            <a:extLst>
              <a:ext uri="{FF2B5EF4-FFF2-40B4-BE49-F238E27FC236}"/>
            </a:extLst>
          </p:cNvPr>
          <p:cNvSpPr/>
          <p:nvPr userDrawn="1"/>
        </p:nvSpPr>
        <p:spPr>
          <a:xfrm>
            <a:off x="6096000" y="0"/>
            <a:ext cx="6096000" cy="3429000"/>
          </a:xfrm>
          <a:prstGeom prst="rect">
            <a:avLst/>
          </a:prstGeom>
          <a:solidFill>
            <a:srgbClr val="6E32E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sp>
        <p:nvSpPr>
          <p:cNvPr id="7" name="Прямоугольник 6">
            <a:extLst>
              <a:ext uri="{FF2B5EF4-FFF2-40B4-BE49-F238E27FC236}"/>
            </a:extLst>
          </p:cNvPr>
          <p:cNvSpPr/>
          <p:nvPr userDrawn="1"/>
        </p:nvSpPr>
        <p:spPr>
          <a:xfrm>
            <a:off x="6096000" y="3429000"/>
            <a:ext cx="6096000" cy="343693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sp>
        <p:nvSpPr>
          <p:cNvPr id="11" name="Заголовок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47" y="692150"/>
            <a:ext cx="4681252" cy="5411470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4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0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788489" y="692150"/>
            <a:ext cx="4681253" cy="203623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latinLnBrk="0">
              <a:lnSpc>
                <a:spcPts val="3140"/>
              </a:lnSpc>
              <a:spcBef>
                <a:spcPts val="1000"/>
              </a:spcBef>
              <a:buFont typeface="+mj-lt"/>
              <a:buNone/>
              <a:defRPr sz="2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9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6788489" y="4133851"/>
            <a:ext cx="4681253" cy="203623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latinLnBrk="0">
              <a:lnSpc>
                <a:spcPts val="3140"/>
              </a:lnSpc>
              <a:spcBef>
                <a:spcPts val="1000"/>
              </a:spcBef>
              <a:buFont typeface="+mj-lt"/>
              <a:buNone/>
              <a:defRPr sz="2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Титульный слайд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Рисунок 2">
            <a:extLst>
              <a:ext uri="{FF2B5EF4-FFF2-40B4-BE49-F238E27FC236}"/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-1" y="0"/>
            <a:ext cx="12192001" cy="687146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ru-RU" noProof="0" dirty="0"/>
              <a:t>Вставка рисунка</a:t>
            </a:r>
          </a:p>
        </p:txBody>
      </p:sp>
      <p:sp>
        <p:nvSpPr>
          <p:cNvPr id="8" name="Заголовок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47" y="2896155"/>
            <a:ext cx="9917886" cy="2601383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7200" b="0" i="0">
                <a:solidFill>
                  <a:schemeClr val="tx1"/>
                </a:solidFill>
                <a:latin typeface="Roboto Medium" panose="02000000000000000000" pitchFamily="2" charset="0"/>
                <a:ea typeface="Roboto Medium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6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0847" y="5714495"/>
            <a:ext cx="9917886" cy="50361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ts val="3140"/>
              </a:lnSpc>
              <a:buNone/>
              <a:defRPr sz="28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Титульный слайд">
    <p:bg>
      <p:bgPr>
        <a:solidFill>
          <a:srgbClr val="6E32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Рисунок 2">
            <a:extLst>
              <a:ext uri="{FF2B5EF4-FFF2-40B4-BE49-F238E27FC236}"/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-1" y="0"/>
            <a:ext cx="12192001" cy="687146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ru-RU" noProof="0" dirty="0"/>
              <a:t>Вставка рисунка</a:t>
            </a:r>
          </a:p>
        </p:txBody>
      </p:sp>
      <p:sp>
        <p:nvSpPr>
          <p:cNvPr id="8" name="Заголовок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47" y="3704734"/>
            <a:ext cx="9917886" cy="1792804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7200" b="0" i="0">
                <a:solidFill>
                  <a:schemeClr val="tx1"/>
                </a:solidFill>
                <a:latin typeface="Roboto Medium" panose="02000000000000000000" pitchFamily="2" charset="0"/>
                <a:ea typeface="Roboto Medium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6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0847" y="5714495"/>
            <a:ext cx="9917886" cy="50361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ts val="3140"/>
              </a:lnSpc>
              <a:buNone/>
              <a:defRPr sz="22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7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74700" y="6164263"/>
            <a:ext cx="8382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Прямоугольник 5">
            <a:extLst>
              <a:ext uri="{FF2B5EF4-FFF2-40B4-BE49-F238E27FC236}"/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sp>
        <p:nvSpPr>
          <p:cNvPr id="11" name="Заголовок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47" y="692150"/>
            <a:ext cx="4681252" cy="5411470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4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0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788489" y="692150"/>
            <a:ext cx="4681253" cy="541147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457200" indent="-457200" latinLnBrk="0">
              <a:lnSpc>
                <a:spcPts val="3140"/>
              </a:lnSpc>
              <a:spcBef>
                <a:spcPts val="1000"/>
              </a:spcBef>
              <a:buFont typeface="+mj-lt"/>
              <a:buAutoNum type="arabicPeriod"/>
              <a:defRPr sz="2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5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74700" y="6164263"/>
            <a:ext cx="8382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7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74700" y="6164263"/>
            <a:ext cx="8382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66447" y="1717992"/>
            <a:ext cx="2814353" cy="342201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lnSpc>
                <a:spcPts val="3140"/>
              </a:lnSpc>
              <a:buNone/>
              <a:defRPr sz="22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6" name="Рисунок 2">
            <a:extLst>
              <a:ext uri="{FF2B5EF4-FFF2-40B4-BE49-F238E27FC236}"/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-1" y="13465"/>
            <a:ext cx="7958667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ru-RU" noProof="0" dirty="0"/>
              <a:t>Вставка рисунка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7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74700" y="6164263"/>
            <a:ext cx="8382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Объект 3">
            <a:extLst>
              <a:ext uri="{FF2B5EF4-FFF2-40B4-BE49-F238E27FC236}"/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4233334" y="0"/>
            <a:ext cx="7958666" cy="684453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10" name="Заголовок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47" y="654803"/>
            <a:ext cx="3127009" cy="160020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1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0847" y="2506662"/>
            <a:ext cx="3127010" cy="342201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ts val="3140"/>
              </a:lnSpc>
              <a:buNone/>
              <a:defRPr sz="22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/>
            </a:extLst>
          </p:cNvPr>
          <p:cNvSpPr/>
          <p:nvPr userDrawn="1"/>
        </p:nvSpPr>
        <p:spPr>
          <a:xfrm>
            <a:off x="0" y="0"/>
            <a:ext cx="4233863" cy="68580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pic>
        <p:nvPicPr>
          <p:cNvPr id="6" name="Рисунок 7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74700" y="6164263"/>
            <a:ext cx="8382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Объект 3">
            <a:extLst>
              <a:ext uri="{FF2B5EF4-FFF2-40B4-BE49-F238E27FC236}"/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4233334" y="0"/>
            <a:ext cx="7958666" cy="684453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11" name="Текст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0847" y="2506662"/>
            <a:ext cx="3155290" cy="342201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ts val="3140"/>
              </a:lnSpc>
              <a:buNone/>
              <a:defRPr sz="2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12" name="Заголовок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47" y="874849"/>
            <a:ext cx="3505540" cy="1380153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  <p:sldLayoutId id="2147483690" r:id="rId18"/>
    <p:sldLayoutId id="2147483691" r:id="rId19"/>
    <p:sldLayoutId id="2147483692" r:id="rId20"/>
    <p:sldLayoutId id="2147483693" r:id="rId21"/>
    <p:sldLayoutId id="2147483694" r:id="rId22"/>
    <p:sldLayoutId id="2147483695" r:id="rId23"/>
    <p:sldLayoutId id="2147483696" r:id="rId24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49" name="Рисунок 5"/>
          <p:cNvPicPr>
            <a:picLocks noGrp="1" noChangeAspect="1"/>
          </p:cNvPicPr>
          <p:nvPr>
            <p:ph type="pic" idx="10"/>
          </p:nvPr>
        </p:nvPicPr>
        <p:blipFill>
          <a:blip r:embed="rId2"/>
          <a:srcRect t="7739" b="7739"/>
          <a:stretch>
            <a:fillRect/>
          </a:stretch>
        </p:blipFill>
        <p:spPr bwMode="auto">
          <a:xfrm>
            <a:off x="0" y="0"/>
            <a:ext cx="12192000" cy="6870700"/>
          </a:xfrm>
          <a:noFill/>
          <a:ln>
            <a:miter lim="800000"/>
            <a:headEnd/>
            <a:tailEnd/>
          </a:ln>
        </p:spPr>
      </p:pic>
      <p:sp>
        <p:nvSpPr>
          <p:cNvPr id="27650" name="Заголовок 2"/>
          <p:cNvSpPr>
            <a:spLocks noGrp="1"/>
          </p:cNvSpPr>
          <p:nvPr>
            <p:ph type="title"/>
          </p:nvPr>
        </p:nvSpPr>
        <p:spPr bwMode="auto">
          <a:xfrm>
            <a:off x="690563" y="3009900"/>
            <a:ext cx="9037637" cy="2600325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sz="6500" smtClean="0">
                <a:latin typeface="Roboto"/>
                <a:ea typeface="Roboto"/>
                <a:cs typeface="Roboto"/>
              </a:rPr>
              <a:t>R</a:t>
            </a:r>
            <a:endParaRPr lang="ru-RU" sz="6500" smtClean="0">
              <a:latin typeface="Roboto Medium"/>
              <a:ea typeface="Roboto Medium"/>
              <a:cs typeface="Roboto Medium"/>
            </a:endParaRPr>
          </a:p>
        </p:txBody>
      </p:sp>
      <p:sp>
        <p:nvSpPr>
          <p:cNvPr id="27651" name="Текст 3"/>
          <p:cNvSpPr>
            <a:spLocks noGrp="1"/>
          </p:cNvSpPr>
          <p:nvPr>
            <p:ph type="body" sz="half" idx="2"/>
          </p:nvPr>
        </p:nvSpPr>
        <p:spPr bwMode="auto">
          <a:xfrm>
            <a:off x="690563" y="5775325"/>
            <a:ext cx="9918700" cy="503238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ts val="3138"/>
              </a:lnSpc>
            </a:pPr>
            <a:r>
              <a:rPr lang="ru-RU" sz="2800" smtClean="0">
                <a:latin typeface="Roboto"/>
                <a:ea typeface="Roboto"/>
                <a:cs typeface="Roboto"/>
              </a:rPr>
              <a:t>Вебинары</a:t>
            </a:r>
          </a:p>
          <a:p>
            <a:pPr eaLnBrk="1" hangingPunct="1">
              <a:lnSpc>
                <a:spcPts val="3138"/>
              </a:lnSpc>
            </a:pPr>
            <a:endParaRPr lang="ru-RU" sz="2800" smtClean="0">
              <a:latin typeface="Roboto"/>
              <a:ea typeface="Roboto"/>
              <a:cs typeface="Roboto"/>
            </a:endParaRPr>
          </a:p>
        </p:txBody>
      </p:sp>
      <p:pic>
        <p:nvPicPr>
          <p:cNvPr id="27652" name="Рисунок 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88988" y="644525"/>
            <a:ext cx="2811462" cy="833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Text Box 4"/>
          <p:cNvSpPr txBox="1">
            <a:spLocks noChangeArrowheads="1"/>
          </p:cNvSpPr>
          <p:nvPr/>
        </p:nvSpPr>
        <p:spPr bwMode="auto">
          <a:xfrm>
            <a:off x="481013" y="569913"/>
            <a:ext cx="10196512" cy="1863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ru-RU"/>
              <a:t>В этом датасэте будем исследовать две переменные из  набора «Cardiovascular Disease»:   нижние и верхнее давление пациента</a:t>
            </a:r>
          </a:p>
          <a:p>
            <a:pPr>
              <a:spcBef>
                <a:spcPct val="50000"/>
              </a:spcBef>
            </a:pPr>
            <a:r>
              <a:rPr lang="ru-RU" sz="1600"/>
              <a:t>Мы знаем, что СВ, которые описывают биологические процессы, обычно относятся к непрерывными и следуют нормальному распределению (вес, рост, давление, скорость,температруа…)</a:t>
            </a:r>
          </a:p>
          <a:p>
            <a:pPr>
              <a:spcBef>
                <a:spcPct val="50000"/>
              </a:spcBef>
            </a:pPr>
            <a:r>
              <a:rPr lang="ru-RU" sz="1600"/>
              <a:t>Мы можем получить быстрое представление о этих переменных , построив для каждой из них гистограмму с помощью функции </a:t>
            </a:r>
            <a:r>
              <a:rPr lang="en-US" sz="1600"/>
              <a:t>hist()</a:t>
            </a:r>
            <a:endParaRPr lang="ru-RU" sz="1600"/>
          </a:p>
        </p:txBody>
      </p:sp>
      <p:grpSp>
        <p:nvGrpSpPr>
          <p:cNvPr id="35842" name="Group 7"/>
          <p:cNvGrpSpPr>
            <a:grpSpLocks/>
          </p:cNvGrpSpPr>
          <p:nvPr/>
        </p:nvGrpSpPr>
        <p:grpSpPr bwMode="auto">
          <a:xfrm>
            <a:off x="1765300" y="2713038"/>
            <a:ext cx="9525000" cy="3460750"/>
            <a:chOff x="1112" y="1853"/>
            <a:chExt cx="6000" cy="2180"/>
          </a:xfrm>
        </p:grpSpPr>
        <p:pic>
          <p:nvPicPr>
            <p:cNvPr id="35843" name="Picture 5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12" y="2006"/>
              <a:ext cx="2685" cy="19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5844" name="Picture 6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373" y="1853"/>
              <a:ext cx="2739" cy="21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5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95363" y="1547813"/>
            <a:ext cx="1779587" cy="741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866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084638" y="1547813"/>
            <a:ext cx="1550987" cy="823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867" name="Text Box 5"/>
          <p:cNvSpPr txBox="1">
            <a:spLocks noChangeArrowheads="1"/>
          </p:cNvSpPr>
          <p:nvPr/>
        </p:nvSpPr>
        <p:spPr bwMode="auto">
          <a:xfrm>
            <a:off x="5635625" y="1282700"/>
            <a:ext cx="48577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6000" b="1">
                <a:solidFill>
                  <a:srgbClr val="FF0A05"/>
                </a:solidFill>
              </a:rPr>
              <a:t>!</a:t>
            </a:r>
            <a:endParaRPr lang="ru-RU" sz="6000" b="1">
              <a:solidFill>
                <a:srgbClr val="FF0A05"/>
              </a:solidFill>
            </a:endParaRPr>
          </a:p>
        </p:txBody>
      </p:sp>
      <p:sp>
        <p:nvSpPr>
          <p:cNvPr id="36868" name="Text Box 6"/>
          <p:cNvSpPr txBox="1">
            <a:spLocks noChangeArrowheads="1"/>
          </p:cNvSpPr>
          <p:nvPr/>
        </p:nvSpPr>
        <p:spPr bwMode="auto">
          <a:xfrm>
            <a:off x="995363" y="517525"/>
            <a:ext cx="9690100" cy="915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ru-RU"/>
              <a:t>Чтобы понять ,с какими данными мы имеем дело, возьмем такие характеристики из описательной статистики, как  среднее арифметическое и среднее квадратичное отклонение</a:t>
            </a:r>
          </a:p>
        </p:txBody>
      </p:sp>
      <p:sp>
        <p:nvSpPr>
          <p:cNvPr id="36869" name="Text Box 8"/>
          <p:cNvSpPr txBox="1">
            <a:spLocks noChangeArrowheads="1"/>
          </p:cNvSpPr>
          <p:nvPr/>
        </p:nvSpPr>
        <p:spPr bwMode="auto">
          <a:xfrm>
            <a:off x="995363" y="2371725"/>
            <a:ext cx="7893050" cy="623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ru-RU" sz="1400"/>
              <a:t>Боксплот позволит увидеть </a:t>
            </a:r>
          </a:p>
          <a:p>
            <a:pPr>
              <a:spcBef>
                <a:spcPct val="50000"/>
              </a:spcBef>
            </a:pPr>
            <a:r>
              <a:rPr lang="ru-RU" sz="1400"/>
              <a:t>все значения случайной величины</a:t>
            </a:r>
          </a:p>
        </p:txBody>
      </p:sp>
      <p:pic>
        <p:nvPicPr>
          <p:cNvPr id="36870" name="Picture 9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852988" y="2289175"/>
            <a:ext cx="5553075" cy="336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871" name="Picture 10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95363" y="3124200"/>
            <a:ext cx="3397250" cy="936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872" name="Text Box 11"/>
          <p:cNvSpPr txBox="1">
            <a:spLocks noChangeArrowheads="1"/>
          </p:cNvSpPr>
          <p:nvPr/>
        </p:nvSpPr>
        <p:spPr bwMode="auto">
          <a:xfrm>
            <a:off x="857250" y="4267200"/>
            <a:ext cx="3830638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ru-RU" b="1"/>
              <a:t>Из «боксплота» отлично видны выбросы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Text Box 3"/>
          <p:cNvSpPr txBox="1">
            <a:spLocks noChangeArrowheads="1"/>
          </p:cNvSpPr>
          <p:nvPr/>
        </p:nvSpPr>
        <p:spPr bwMode="auto">
          <a:xfrm>
            <a:off x="1193800" y="601663"/>
            <a:ext cx="9112250" cy="2366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ru-RU" sz="3200" u="sng"/>
              <a:t>Что делать с выбросами?</a:t>
            </a:r>
            <a:endParaRPr lang="en-US" sz="3200" u="sng"/>
          </a:p>
          <a:p>
            <a:pPr>
              <a:spcBef>
                <a:spcPct val="50000"/>
              </a:spcBef>
            </a:pPr>
            <a:endParaRPr lang="ru-RU"/>
          </a:p>
          <a:p>
            <a:pPr>
              <a:spcBef>
                <a:spcPct val="50000"/>
              </a:spcBef>
              <a:buFontTx/>
              <a:buChar char="•"/>
            </a:pPr>
            <a:r>
              <a:rPr lang="ru-RU"/>
              <a:t> С ВЫБРОСАМИ НУЖНО БЫТЬ ОСТОРОЖНЫМИ, ПОСКОЛЬКУ ОНИ МОГУТ ПРОСТО СОРВАТЬ ДАЛЬНЕЙШИЙ АНАЛИЗ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ru-RU"/>
              <a:t> ВЫБРОСЫ МОГУТ ОТРАЖАТЬ НЕСТАБИЛЬНОСТЬ ПРОЦЕССА И БЫТЬ ОЧЕНЬ ВАЖНЫ, А ТАК ЖЕ МОГУТ БЫТЬ ТОЛЬКО ОШИБКОЙ ВВОДА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Text Box 5"/>
          <p:cNvSpPr txBox="1">
            <a:spLocks noChangeArrowheads="1"/>
          </p:cNvSpPr>
          <p:nvPr/>
        </p:nvSpPr>
        <p:spPr bwMode="auto">
          <a:xfrm>
            <a:off x="668338" y="384175"/>
            <a:ext cx="7031037" cy="1192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ru-RU" dirty="0"/>
              <a:t>Давление опасное для жизни</a:t>
            </a:r>
          </a:p>
          <a:p>
            <a:pPr>
              <a:spcBef>
                <a:spcPct val="50000"/>
              </a:spcBef>
            </a:pPr>
            <a:r>
              <a:rPr lang="ru-RU" dirty="0"/>
              <a:t>Верхние границы : 200/140 </a:t>
            </a:r>
          </a:p>
          <a:p>
            <a:pPr>
              <a:spcBef>
                <a:spcPct val="50000"/>
              </a:spcBef>
            </a:pPr>
            <a:r>
              <a:rPr lang="ru-RU" dirty="0"/>
              <a:t>Нижние границы : </a:t>
            </a:r>
            <a:r>
              <a:rPr lang="ru-RU" dirty="0" smtClean="0"/>
              <a:t>70/50</a:t>
            </a:r>
            <a:endParaRPr lang="ru-RU" dirty="0"/>
          </a:p>
        </p:txBody>
      </p:sp>
      <p:pic>
        <p:nvPicPr>
          <p:cNvPr id="38915" name="Picture 8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249613" y="1576388"/>
            <a:ext cx="7837487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918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332288" y="182563"/>
            <a:ext cx="7859712" cy="111918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28688" y="4887913"/>
            <a:ext cx="9136062" cy="866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9939" name="TextBox 10"/>
          <p:cNvSpPr txBox="1">
            <a:spLocks noChangeArrowheads="1"/>
          </p:cNvSpPr>
          <p:nvPr/>
        </p:nvSpPr>
        <p:spPr bwMode="auto">
          <a:xfrm>
            <a:off x="7100888" y="5592763"/>
            <a:ext cx="3468687" cy="1403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b="1">
                <a:latin typeface="Times New Roman" pitchFamily="18" charset="0"/>
              </a:rPr>
              <a:t>N [</a:t>
            </a:r>
            <a:r>
              <a:rPr lang="ru-RU" b="1">
                <a:latin typeface="Times New Roman" pitchFamily="18" charset="0"/>
              </a:rPr>
              <a:t>(</a:t>
            </a:r>
            <a:r>
              <a:rPr lang="en-US" b="1">
                <a:latin typeface="Times New Roman" pitchFamily="18" charset="0"/>
              </a:rPr>
              <a:t>n</a:t>
            </a:r>
            <a:r>
              <a:rPr lang="ru-RU" b="1">
                <a:latin typeface="Times New Roman" pitchFamily="18" charset="0"/>
              </a:rPr>
              <a:t>+1)/2</a:t>
            </a:r>
            <a:r>
              <a:rPr lang="en-US" b="1">
                <a:latin typeface="Times New Roman" pitchFamily="18" charset="0"/>
              </a:rPr>
              <a:t>] , </a:t>
            </a:r>
          </a:p>
          <a:p>
            <a:r>
              <a:rPr lang="en-US" b="1">
                <a:latin typeface="Times New Roman" pitchFamily="18" charset="0"/>
              </a:rPr>
              <a:t>n-</a:t>
            </a:r>
            <a:r>
              <a:rPr lang="ru-RU" b="1">
                <a:latin typeface="Times New Roman" pitchFamily="18" charset="0"/>
              </a:rPr>
              <a:t> </a:t>
            </a:r>
            <a:r>
              <a:rPr lang="ru-RU" sz="1400">
                <a:latin typeface="Times New Roman" pitchFamily="18" charset="0"/>
              </a:rPr>
              <a:t>нечетное число измерений</a:t>
            </a:r>
            <a:endParaRPr lang="en-US" sz="1400">
              <a:latin typeface="Times New Roman" pitchFamily="18" charset="0"/>
            </a:endParaRPr>
          </a:p>
          <a:p>
            <a:endParaRPr lang="en-US" sz="1400">
              <a:latin typeface="Times New Roman" pitchFamily="18" charset="0"/>
            </a:endParaRPr>
          </a:p>
          <a:p>
            <a:endParaRPr lang="en-US" b="1">
              <a:latin typeface="Times New Roman" pitchFamily="18" charset="0"/>
            </a:endParaRPr>
          </a:p>
          <a:p>
            <a:endParaRPr lang="ru-RU">
              <a:latin typeface="Times New Roman" pitchFamily="18" charset="0"/>
            </a:endParaRPr>
          </a:p>
        </p:txBody>
      </p:sp>
      <p:pic>
        <p:nvPicPr>
          <p:cNvPr id="39940" name="Picture 9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89175" y="5754688"/>
            <a:ext cx="4629150" cy="695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9941" name="Text Box 10"/>
          <p:cNvSpPr txBox="1">
            <a:spLocks noChangeArrowheads="1"/>
          </p:cNvSpPr>
          <p:nvPr/>
        </p:nvSpPr>
        <p:spPr bwMode="auto">
          <a:xfrm>
            <a:off x="928688" y="5754688"/>
            <a:ext cx="1360487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ru-RU"/>
              <a:t>Медиана:</a:t>
            </a:r>
          </a:p>
        </p:txBody>
      </p:sp>
      <p:sp>
        <p:nvSpPr>
          <p:cNvPr id="39942" name="Text Box 11"/>
          <p:cNvSpPr txBox="1">
            <a:spLocks noChangeArrowheads="1"/>
          </p:cNvSpPr>
          <p:nvPr/>
        </p:nvSpPr>
        <p:spPr bwMode="auto">
          <a:xfrm>
            <a:off x="928688" y="4719638"/>
            <a:ext cx="6731000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ru-RU" sz="1200">
                <a:solidFill>
                  <a:srgbClr val="FF0A05"/>
                </a:solidFill>
              </a:rPr>
              <a:t> - </a:t>
            </a:r>
            <a:r>
              <a:rPr lang="ru-RU" sz="1200" b="1" i="1">
                <a:solidFill>
                  <a:srgbClr val="FF0A05"/>
                </a:solidFill>
              </a:rPr>
              <a:t>Отсортировать значения по возрастанию</a:t>
            </a:r>
          </a:p>
        </p:txBody>
      </p:sp>
      <p:pic>
        <p:nvPicPr>
          <p:cNvPr id="39946" name="Picture 10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659688" y="230188"/>
            <a:ext cx="4130675" cy="2427287"/>
          </a:xfrm>
          <a:prstGeom prst="rect">
            <a:avLst/>
          </a:prstGeom>
          <a:noFill/>
        </p:spPr>
      </p:pic>
      <p:pic>
        <p:nvPicPr>
          <p:cNvPr id="39947" name="Picture 11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573213" y="230188"/>
            <a:ext cx="4719637" cy="833437"/>
          </a:xfrm>
          <a:prstGeom prst="rect">
            <a:avLst/>
          </a:prstGeom>
          <a:noFill/>
        </p:spPr>
      </p:pic>
      <p:pic>
        <p:nvPicPr>
          <p:cNvPr id="39948" name="Picture 12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928688" y="1111250"/>
            <a:ext cx="4660900" cy="1546225"/>
          </a:xfrm>
          <a:prstGeom prst="rect">
            <a:avLst/>
          </a:prstGeom>
          <a:noFill/>
        </p:spPr>
      </p:pic>
      <p:pic>
        <p:nvPicPr>
          <p:cNvPr id="39949" name="Picture 13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817563" y="2681288"/>
            <a:ext cx="9247187" cy="20383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Text Box 5"/>
          <p:cNvSpPr txBox="1">
            <a:spLocks noChangeArrowheads="1"/>
          </p:cNvSpPr>
          <p:nvPr/>
        </p:nvSpPr>
        <p:spPr bwMode="auto">
          <a:xfrm>
            <a:off x="944563" y="501650"/>
            <a:ext cx="9812337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ru-RU"/>
              <a:t>Воспользуемся функцией </a:t>
            </a:r>
            <a:r>
              <a:rPr lang="en-US"/>
              <a:t> filter(), %&gt;%  </a:t>
            </a:r>
            <a:r>
              <a:rPr lang="ru-RU"/>
              <a:t>из пакета </a:t>
            </a:r>
            <a:r>
              <a:rPr lang="en-US"/>
              <a:t>dplyr</a:t>
            </a:r>
            <a:r>
              <a:rPr lang="ru-RU"/>
              <a:t> ,чтобы подготовить датасэт без грубейших ошибок ввода. Присвоим новому набору имя </a:t>
            </a:r>
            <a:r>
              <a:rPr lang="en-US"/>
              <a:t> tidy_set </a:t>
            </a:r>
            <a:r>
              <a:rPr lang="ru-RU"/>
              <a:t>с помощью </a:t>
            </a:r>
            <a:r>
              <a:rPr lang="en-US"/>
              <a:t>&lt;-</a:t>
            </a:r>
            <a:endParaRPr lang="ru-RU"/>
          </a:p>
        </p:txBody>
      </p:sp>
      <p:pic>
        <p:nvPicPr>
          <p:cNvPr id="40962" name="Picture 7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44563" y="1474788"/>
            <a:ext cx="10836275" cy="2136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63" name="Picture 9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035175" y="4924425"/>
            <a:ext cx="2767013" cy="1287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0964" name="Text Box 10"/>
          <p:cNvSpPr txBox="1">
            <a:spLocks noChangeArrowheads="1"/>
          </p:cNvSpPr>
          <p:nvPr/>
        </p:nvSpPr>
        <p:spPr bwMode="auto">
          <a:xfrm>
            <a:off x="1277938" y="3795713"/>
            <a:ext cx="9901237" cy="779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ru-RU"/>
              <a:t>Сравним размер прежнего набора с размером нового набора с обработанными данными</a:t>
            </a:r>
          </a:p>
          <a:p>
            <a:pPr>
              <a:spcBef>
                <a:spcPct val="50000"/>
              </a:spcBef>
            </a:pPr>
            <a:r>
              <a:rPr lang="ru-RU"/>
              <a:t>Посмотрим значения среднего арифметического и </a:t>
            </a:r>
            <a:r>
              <a:rPr lang="en-US"/>
              <a:t>sd</a:t>
            </a:r>
            <a:r>
              <a:rPr lang="ru-RU"/>
              <a:t> для двух переменных </a:t>
            </a:r>
            <a:r>
              <a:rPr lang="en-US"/>
              <a:t>ap_lo </a:t>
            </a:r>
            <a:r>
              <a:rPr lang="ru-RU"/>
              <a:t>и </a:t>
            </a:r>
            <a:r>
              <a:rPr lang="en-US"/>
              <a:t>ap_hi</a:t>
            </a:r>
            <a:endParaRPr lang="ru-RU"/>
          </a:p>
        </p:txBody>
      </p:sp>
      <p:pic>
        <p:nvPicPr>
          <p:cNvPr id="40965" name="Picture 11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988050" y="4781550"/>
            <a:ext cx="2644775" cy="163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5" name="Picture 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956175" y="2303463"/>
            <a:ext cx="6600825" cy="4425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986" name="Picture 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2563" y="1012825"/>
            <a:ext cx="9432925" cy="1162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987" name="Text Box 8"/>
          <p:cNvSpPr txBox="1">
            <a:spLocks noChangeArrowheads="1"/>
          </p:cNvSpPr>
          <p:nvPr/>
        </p:nvSpPr>
        <p:spPr bwMode="auto">
          <a:xfrm>
            <a:off x="314325" y="236538"/>
            <a:ext cx="11242675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ru-RU"/>
              <a:t>После того, как мы проанализировали данные с помощью боксплота, давайте еще раз взглянем на гистограммы для двух величин</a:t>
            </a:r>
          </a:p>
        </p:txBody>
      </p:sp>
      <p:sp>
        <p:nvSpPr>
          <p:cNvPr id="41988" name="Rectangle 9"/>
          <p:cNvSpPr>
            <a:spLocks noChangeArrowheads="1"/>
          </p:cNvSpPr>
          <p:nvPr/>
        </p:nvSpPr>
        <p:spPr bwMode="auto">
          <a:xfrm>
            <a:off x="865188" y="2765425"/>
            <a:ext cx="3097212" cy="3389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ru-RU"/>
              <a:t>Визуализация данных с помощью боксплота дала нам возможность увидеть все значения переменной и определить грубейшие выбросы (аутлайеры)</a:t>
            </a:r>
            <a:r>
              <a:rPr lang="en-US"/>
              <a:t>.</a:t>
            </a:r>
          </a:p>
          <a:p>
            <a:pPr>
              <a:spcBef>
                <a:spcPct val="50000"/>
              </a:spcBef>
            </a:pPr>
            <a:r>
              <a:rPr lang="ru-RU"/>
              <a:t>Теперь по гистограмме видно ,что распределения стали больше похожими на нормальные</a:t>
            </a:r>
          </a:p>
          <a:p>
            <a:pPr>
              <a:spcBef>
                <a:spcPct val="50000"/>
              </a:spcBef>
            </a:pPr>
            <a:endParaRPr lang="ru-RU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Text Box 6"/>
          <p:cNvSpPr txBox="1">
            <a:spLocks noChangeArrowheads="1"/>
          </p:cNvSpPr>
          <p:nvPr/>
        </p:nvSpPr>
        <p:spPr bwMode="auto">
          <a:xfrm>
            <a:off x="530225" y="314325"/>
            <a:ext cx="11150600" cy="779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ru-RU"/>
              <a:t>Одним из самых распространенных методов проверки нормальности является </a:t>
            </a:r>
            <a:r>
              <a:rPr lang="en-US"/>
              <a:t>QQ</a:t>
            </a:r>
            <a:r>
              <a:rPr lang="ru-RU"/>
              <a:t> график</a:t>
            </a:r>
          </a:p>
          <a:p>
            <a:pPr>
              <a:spcBef>
                <a:spcPct val="50000"/>
              </a:spcBef>
            </a:pPr>
            <a:r>
              <a:rPr lang="ru-RU"/>
              <a:t>В основе лежит идея сравнить теоретические квантили  с квантилями СВ</a:t>
            </a:r>
          </a:p>
        </p:txBody>
      </p:sp>
      <p:sp>
        <p:nvSpPr>
          <p:cNvPr id="43010" name="Text Box 7"/>
          <p:cNvSpPr txBox="1">
            <a:spLocks noChangeArrowheads="1"/>
          </p:cNvSpPr>
          <p:nvPr/>
        </p:nvSpPr>
        <p:spPr bwMode="auto">
          <a:xfrm>
            <a:off x="1749425" y="5299075"/>
            <a:ext cx="9931400" cy="1054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ru-RU"/>
              <a:t>По графикам видно, что верхние значения нижнего артериального давления лежат выше, чем предполагалось нормальным распределением, а нижние –ниже</a:t>
            </a:r>
          </a:p>
          <a:p>
            <a:pPr>
              <a:spcBef>
                <a:spcPct val="50000"/>
              </a:spcBef>
            </a:pPr>
            <a:r>
              <a:rPr lang="ru-RU"/>
              <a:t>Для верхнего артериального давления верхние значения лежат слишком высоко</a:t>
            </a:r>
          </a:p>
        </p:txBody>
      </p:sp>
      <p:pic>
        <p:nvPicPr>
          <p:cNvPr id="43011" name="Picture 10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35013" y="1301750"/>
            <a:ext cx="5543550" cy="989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3012" name="Picture 1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082800" y="2670175"/>
            <a:ext cx="8027988" cy="2628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Text Box 4"/>
          <p:cNvSpPr txBox="1">
            <a:spLocks noChangeArrowheads="1"/>
          </p:cNvSpPr>
          <p:nvPr/>
        </p:nvSpPr>
        <p:spPr bwMode="auto">
          <a:xfrm>
            <a:off x="609600" y="452438"/>
            <a:ext cx="100774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ru-RU"/>
              <a:t>Если мы хотим сравнить давление у мужчин и женщин, удобно построить боксплоты для каждой подгруппы, используя функцию </a:t>
            </a:r>
            <a:r>
              <a:rPr lang="en-US"/>
              <a:t>split()</a:t>
            </a:r>
            <a:endParaRPr lang="ru-RU"/>
          </a:p>
        </p:txBody>
      </p:sp>
      <p:pic>
        <p:nvPicPr>
          <p:cNvPr id="44034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31800" y="2557463"/>
            <a:ext cx="5773738" cy="1644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4035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205538" y="2025650"/>
            <a:ext cx="5691187" cy="3741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4036" name="Text Box 7"/>
          <p:cNvSpPr txBox="1">
            <a:spLocks noChangeArrowheads="1"/>
          </p:cNvSpPr>
          <p:nvPr/>
        </p:nvSpPr>
        <p:spPr bwMode="auto">
          <a:xfrm>
            <a:off x="609600" y="4443413"/>
            <a:ext cx="5053013" cy="160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ru-RU"/>
              <a:t>Вывод : мы видим распределение в каждой подгруппе и для мужчин и женщин они схожи. Можем предположить, что давление от пола не зависит</a:t>
            </a:r>
            <a:endParaRPr lang="en-US"/>
          </a:p>
          <a:p>
            <a:pPr>
              <a:spcBef>
                <a:spcPct val="50000"/>
              </a:spcBef>
            </a:pPr>
            <a:endParaRPr lang="ru-RU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7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670425" y="1843088"/>
            <a:ext cx="6875463" cy="4449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058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3238" y="1458913"/>
            <a:ext cx="7594600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5059" name="Text Box 4"/>
          <p:cNvSpPr txBox="1">
            <a:spLocks noChangeArrowheads="1"/>
          </p:cNvSpPr>
          <p:nvPr/>
        </p:nvSpPr>
        <p:spPr bwMode="auto">
          <a:xfrm>
            <a:off x="503238" y="238125"/>
            <a:ext cx="8237537" cy="1155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ru-RU" sz="1400"/>
              <a:t>Вернемся к исследованию СВ без учета пола пациента</a:t>
            </a:r>
          </a:p>
          <a:p>
            <a:pPr>
              <a:spcBef>
                <a:spcPct val="50000"/>
              </a:spcBef>
            </a:pPr>
            <a:r>
              <a:rPr lang="ru-RU" sz="1400"/>
              <a:t>Построим  график плотности распределения для нижнего и верхнего артериального давления использую функцию </a:t>
            </a:r>
            <a:r>
              <a:rPr lang="en-US" sz="1400"/>
              <a:t>density()</a:t>
            </a:r>
            <a:r>
              <a:rPr lang="ru-RU" sz="1400"/>
              <a:t> и </a:t>
            </a:r>
            <a:r>
              <a:rPr lang="en-US" sz="1400"/>
              <a:t>plot()</a:t>
            </a:r>
            <a:endParaRPr lang="ru-RU" sz="1400"/>
          </a:p>
          <a:p>
            <a:pPr>
              <a:spcBef>
                <a:spcPct val="50000"/>
              </a:spcBef>
            </a:pPr>
            <a:endParaRPr lang="ru-RU" sz="1400"/>
          </a:p>
        </p:txBody>
      </p:sp>
      <p:sp>
        <p:nvSpPr>
          <p:cNvPr id="45060" name="Text Box 6"/>
          <p:cNvSpPr txBox="1">
            <a:spLocks noChangeArrowheads="1"/>
          </p:cNvSpPr>
          <p:nvPr/>
        </p:nvSpPr>
        <p:spPr bwMode="auto">
          <a:xfrm>
            <a:off x="635000" y="2322513"/>
            <a:ext cx="3698875" cy="27238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ru-RU" dirty="0"/>
              <a:t>Мы ожидали увидеть нормальное распределение с одним пиком.</a:t>
            </a:r>
          </a:p>
          <a:p>
            <a:pPr>
              <a:spcBef>
                <a:spcPct val="50000"/>
              </a:spcBef>
            </a:pPr>
            <a:r>
              <a:rPr lang="ru-RU" dirty="0"/>
              <a:t>На графиках </a:t>
            </a:r>
            <a:r>
              <a:rPr lang="ru-RU" dirty="0" smtClean="0"/>
              <a:t>множество  </a:t>
            </a:r>
            <a:r>
              <a:rPr lang="ru-RU" dirty="0"/>
              <a:t>пиков</a:t>
            </a:r>
          </a:p>
          <a:p>
            <a:pPr>
              <a:spcBef>
                <a:spcPct val="50000"/>
              </a:spcBef>
            </a:pPr>
            <a:endParaRPr lang="ru-RU" dirty="0"/>
          </a:p>
          <a:p>
            <a:pPr>
              <a:spcBef>
                <a:spcPct val="50000"/>
              </a:spcBef>
            </a:pPr>
            <a:r>
              <a:rPr lang="ru-RU" dirty="0"/>
              <a:t>ГРАФИК ПОКАЗАЛ  НАМ ТО,ЧТО МЫ НЕ ОЖИДАЛИ УВИДЕТЬ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3" name="Рисунок 9"/>
          <p:cNvPicPr>
            <a:picLocks noGrp="1" noChangeAspect="1"/>
          </p:cNvPicPr>
          <p:nvPr>
            <p:ph type="pic" idx="10"/>
          </p:nvPr>
        </p:nvPicPr>
        <p:blipFill>
          <a:blip r:embed="rId2"/>
          <a:srcRect t="7651" b="7651"/>
          <a:stretch>
            <a:fillRect/>
          </a:stretch>
        </p:blipFill>
        <p:spPr bwMode="auto">
          <a:xfrm>
            <a:off x="0" y="0"/>
            <a:ext cx="12192000" cy="6870700"/>
          </a:xfrm>
          <a:noFill/>
          <a:ln>
            <a:miter lim="800000"/>
            <a:headEnd/>
            <a:tailEnd/>
          </a:ln>
        </p:spPr>
      </p:pic>
      <p:sp>
        <p:nvSpPr>
          <p:cNvPr id="28674" name="Заголовок 2"/>
          <p:cNvSpPr>
            <a:spLocks noGrp="1"/>
          </p:cNvSpPr>
          <p:nvPr>
            <p:ph type="title"/>
          </p:nvPr>
        </p:nvSpPr>
        <p:spPr bwMode="auto">
          <a:xfrm>
            <a:off x="690563" y="2114550"/>
            <a:ext cx="10282237" cy="2897188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ru-RU" sz="5200" smtClean="0">
                <a:latin typeface="Roboto Medium"/>
                <a:ea typeface="Roboto Medium"/>
                <a:cs typeface="Roboto Medium"/>
              </a:rPr>
              <a:t>ВИЗУАЛИЗАЦИЯ</a:t>
            </a:r>
            <a:r>
              <a:rPr lang="en-US" sz="5200" smtClean="0">
                <a:latin typeface="Roboto Medium"/>
                <a:ea typeface="Roboto Medium"/>
                <a:cs typeface="Roboto Medium"/>
              </a:rPr>
              <a:t> </a:t>
            </a:r>
            <a:r>
              <a:rPr lang="ru-RU" sz="5200" smtClean="0">
                <a:latin typeface="Roboto Medium"/>
                <a:ea typeface="Roboto Medium"/>
                <a:cs typeface="Roboto Medium"/>
              </a:rPr>
              <a:t>ДАННЫХ В</a:t>
            </a:r>
            <a:br>
              <a:rPr lang="ru-RU" sz="5200" smtClean="0">
                <a:latin typeface="Roboto Medium"/>
                <a:ea typeface="Roboto Medium"/>
                <a:cs typeface="Roboto Medium"/>
              </a:rPr>
            </a:br>
            <a:r>
              <a:rPr lang="en-US" sz="5200" smtClean="0">
                <a:latin typeface="Roboto Medium"/>
                <a:ea typeface="Roboto Medium"/>
                <a:cs typeface="Roboto Medium"/>
              </a:rPr>
              <a:t>                </a:t>
            </a:r>
            <a:r>
              <a:rPr lang="en-US" sz="6600" smtClean="0">
                <a:latin typeface="Roboto Medium"/>
                <a:ea typeface="Roboto Medium"/>
                <a:cs typeface="Roboto Medium"/>
              </a:rPr>
              <a:t>R</a:t>
            </a:r>
            <a:r>
              <a:rPr lang="en-US" sz="5200" smtClean="0">
                <a:latin typeface="Roboto Medium"/>
                <a:ea typeface="Roboto Medium"/>
                <a:cs typeface="Roboto Medium"/>
              </a:rPr>
              <a:t/>
            </a:r>
            <a:br>
              <a:rPr lang="en-US" sz="5200" smtClean="0">
                <a:latin typeface="Roboto Medium"/>
                <a:ea typeface="Roboto Medium"/>
                <a:cs typeface="Roboto Medium"/>
              </a:rPr>
            </a:br>
            <a:endParaRPr lang="ru-RU" sz="5200" smtClean="0">
              <a:latin typeface="Roboto Medium"/>
              <a:ea typeface="Roboto Medium"/>
              <a:cs typeface="Roboto Medium"/>
            </a:endParaRPr>
          </a:p>
        </p:txBody>
      </p:sp>
      <p:sp>
        <p:nvSpPr>
          <p:cNvPr id="28675" name="Текст 3"/>
          <p:cNvSpPr>
            <a:spLocks noGrp="1"/>
          </p:cNvSpPr>
          <p:nvPr>
            <p:ph type="body" sz="half" idx="2"/>
          </p:nvPr>
        </p:nvSpPr>
        <p:spPr bwMode="auto">
          <a:xfrm>
            <a:off x="690563" y="5365750"/>
            <a:ext cx="10837862" cy="120015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ts val="3138"/>
              </a:lnSpc>
            </a:pPr>
            <a:r>
              <a:rPr lang="en-US" sz="2000" b="1" smtClean="0">
                <a:latin typeface="Roboto"/>
                <a:ea typeface="Roboto"/>
                <a:cs typeface="Roboto"/>
              </a:rPr>
              <a:t>Boxplot, histogram, density plot</a:t>
            </a:r>
            <a:r>
              <a:rPr lang="ru-RU" sz="2000" b="1" smtClean="0">
                <a:latin typeface="Roboto"/>
                <a:ea typeface="Roboto"/>
                <a:cs typeface="Roboto"/>
              </a:rPr>
              <a:t>, </a:t>
            </a:r>
            <a:r>
              <a:rPr lang="en-US" sz="2000" b="1" smtClean="0">
                <a:latin typeface="Roboto"/>
                <a:ea typeface="Roboto"/>
                <a:cs typeface="Roboto"/>
              </a:rPr>
              <a:t>qqnorm</a:t>
            </a:r>
            <a:endParaRPr lang="ru-RU" sz="2000" b="1" smtClean="0">
              <a:latin typeface="Roboto"/>
              <a:ea typeface="Roboto"/>
              <a:cs typeface="Roboto"/>
            </a:endParaRPr>
          </a:p>
          <a:p>
            <a:pPr eaLnBrk="1" hangingPunct="1">
              <a:lnSpc>
                <a:spcPts val="3138"/>
              </a:lnSpc>
            </a:pPr>
            <a:endParaRPr lang="ru-RU" sz="2000" b="1" smtClean="0">
              <a:latin typeface="Roboto"/>
              <a:ea typeface="Roboto"/>
              <a:cs typeface="Roboto"/>
            </a:endParaRPr>
          </a:p>
          <a:p>
            <a:pPr eaLnBrk="1" hangingPunct="1">
              <a:lnSpc>
                <a:spcPts val="3138"/>
              </a:lnSpc>
            </a:pPr>
            <a:endParaRPr lang="ru-RU" sz="2000" b="1" smtClean="0">
              <a:latin typeface="Roboto"/>
              <a:ea typeface="Roboto"/>
              <a:cs typeface="Roboto"/>
            </a:endParaRPr>
          </a:p>
          <a:p>
            <a:pPr eaLnBrk="1" hangingPunct="1">
              <a:lnSpc>
                <a:spcPts val="3138"/>
              </a:lnSpc>
            </a:pPr>
            <a:endParaRPr lang="ru-RU" sz="2000" smtClean="0">
              <a:latin typeface="Roboto"/>
              <a:ea typeface="Roboto"/>
              <a:cs typeface="Roboto"/>
            </a:endParaRPr>
          </a:p>
        </p:txBody>
      </p:sp>
      <p:pic>
        <p:nvPicPr>
          <p:cNvPr id="28676" name="Рисунок 10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88988" y="644525"/>
            <a:ext cx="2811462" cy="833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677" name="Текст 3"/>
          <p:cNvSpPr txBox="1">
            <a:spLocks/>
          </p:cNvSpPr>
          <p:nvPr/>
        </p:nvSpPr>
        <p:spPr bwMode="auto">
          <a:xfrm>
            <a:off x="6503988" y="809625"/>
            <a:ext cx="5024437" cy="503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lnSpc>
                <a:spcPts val="3138"/>
              </a:lnSpc>
              <a:spcBef>
                <a:spcPts val="1000"/>
              </a:spcBef>
              <a:buFont typeface="Arial" charset="0"/>
              <a:buNone/>
            </a:pPr>
            <a:r>
              <a:rPr lang="ru-RU" sz="2200">
                <a:latin typeface="Roboto"/>
                <a:ea typeface="Roboto"/>
                <a:cs typeface="Roboto"/>
              </a:rPr>
              <a:t>Урок 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Text Box 4"/>
          <p:cNvSpPr txBox="1">
            <a:spLocks noChangeArrowheads="1"/>
          </p:cNvSpPr>
          <p:nvPr/>
        </p:nvSpPr>
        <p:spPr bwMode="auto">
          <a:xfrm>
            <a:off x="265113" y="384175"/>
            <a:ext cx="11237912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ru-RU"/>
              <a:t>Разберемся в причине этих множественных пиков</a:t>
            </a:r>
          </a:p>
        </p:txBody>
      </p:sp>
      <p:pic>
        <p:nvPicPr>
          <p:cNvPr id="46082" name="Picture 7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66738" y="1166813"/>
            <a:ext cx="9409112" cy="324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6083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945563" y="239713"/>
            <a:ext cx="2930525" cy="3663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6084" name="Text Box 11"/>
          <p:cNvSpPr txBox="1">
            <a:spLocks noChangeArrowheads="1"/>
          </p:cNvSpPr>
          <p:nvPr/>
        </p:nvSpPr>
        <p:spPr bwMode="auto">
          <a:xfrm>
            <a:off x="944563" y="4660900"/>
            <a:ext cx="88773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ru-RU" dirty="0"/>
              <a:t>Вывод: пики образуются за счет округления </a:t>
            </a:r>
            <a:r>
              <a:rPr lang="ru-RU" dirty="0" smtClean="0"/>
              <a:t>показателей</a:t>
            </a:r>
            <a:endParaRPr lang="ru-RU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5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55638" y="2203450"/>
            <a:ext cx="5832475" cy="390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7106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107238" y="412750"/>
            <a:ext cx="4171950" cy="5305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7107" name="Text Box 7"/>
          <p:cNvSpPr txBox="1">
            <a:spLocks noChangeArrowheads="1"/>
          </p:cNvSpPr>
          <p:nvPr/>
        </p:nvSpPr>
        <p:spPr bwMode="auto">
          <a:xfrm>
            <a:off x="461963" y="579438"/>
            <a:ext cx="6292850" cy="1054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ru-RU" dirty="0"/>
              <a:t>Приблизительно так должно выглядеть истинное нормальное распределение давления</a:t>
            </a:r>
          </a:p>
          <a:p>
            <a:pPr>
              <a:spcBef>
                <a:spcPct val="50000"/>
              </a:spcBef>
            </a:pPr>
            <a:r>
              <a:rPr lang="ru-RU" dirty="0"/>
              <a:t>Чтобы это изобразить , используем аргумент </a:t>
            </a:r>
            <a:r>
              <a:rPr lang="en-US" dirty="0"/>
              <a:t>adjust </a:t>
            </a:r>
            <a:r>
              <a:rPr lang="ru-RU" dirty="0" smtClean="0"/>
              <a:t> </a:t>
            </a:r>
            <a:endParaRPr lang="ru-RU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Text Box 4"/>
          <p:cNvSpPr txBox="1">
            <a:spLocks noChangeArrowheads="1"/>
          </p:cNvSpPr>
          <p:nvPr/>
        </p:nvSpPr>
        <p:spPr bwMode="auto">
          <a:xfrm>
            <a:off x="433388" y="344488"/>
            <a:ext cx="9929812" cy="1054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ru-RU"/>
              <a:t>Чтобы произвести наглядное сравнение двух случайных величин, удобно их нанести на  один график. Они будут иметь единый общий масштаб и шкалы</a:t>
            </a:r>
          </a:p>
          <a:p>
            <a:pPr>
              <a:spcBef>
                <a:spcPct val="50000"/>
              </a:spcBef>
            </a:pPr>
            <a:r>
              <a:rPr lang="ru-RU"/>
              <a:t>Сравним  распределение нижнего и верхнего артериального давления</a:t>
            </a:r>
          </a:p>
        </p:txBody>
      </p:sp>
      <p:pic>
        <p:nvPicPr>
          <p:cNvPr id="48131" name="Picture 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30238" y="1677988"/>
            <a:ext cx="6756400" cy="901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8132" name="Text Box 8"/>
          <p:cNvSpPr txBox="1">
            <a:spLocks noChangeArrowheads="1"/>
          </p:cNvSpPr>
          <p:nvPr/>
        </p:nvSpPr>
        <p:spPr bwMode="auto">
          <a:xfrm>
            <a:off x="796925" y="3421063"/>
            <a:ext cx="5191125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ru-RU"/>
              <a:t>С помощью функции </a:t>
            </a:r>
            <a:r>
              <a:rPr lang="en-US"/>
              <a:t>legend ()</a:t>
            </a:r>
            <a:r>
              <a:rPr lang="ru-RU"/>
              <a:t> обозначим  каким СВ соответствуют графики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6142" y="3035300"/>
            <a:ext cx="6256093" cy="3436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Text Box 4"/>
          <p:cNvSpPr txBox="1">
            <a:spLocks noChangeArrowheads="1"/>
          </p:cNvSpPr>
          <p:nvPr/>
        </p:nvSpPr>
        <p:spPr bwMode="auto">
          <a:xfrm>
            <a:off x="461963" y="354013"/>
            <a:ext cx="10579100" cy="1004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ru-RU" sz="2400"/>
              <a:t>Скаттерплот</a:t>
            </a:r>
          </a:p>
          <a:p>
            <a:pPr algn="ctr">
              <a:spcBef>
                <a:spcPct val="50000"/>
              </a:spcBef>
            </a:pPr>
            <a:endParaRPr lang="ru-RU" sz="2400"/>
          </a:p>
        </p:txBody>
      </p:sp>
      <p:pic>
        <p:nvPicPr>
          <p:cNvPr id="49154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821613" y="1239838"/>
            <a:ext cx="4143375" cy="5343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9155" name="Text Box 7"/>
          <p:cNvSpPr txBox="1">
            <a:spLocks noChangeArrowheads="1"/>
          </p:cNvSpPr>
          <p:nvPr/>
        </p:nvSpPr>
        <p:spPr bwMode="auto">
          <a:xfrm>
            <a:off x="835025" y="1889125"/>
            <a:ext cx="4937125" cy="3252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ru-RU"/>
              <a:t>На предыдущих графиках  мы видим средние значения, медианы, дисперсии, но не можем проследить взаимосвязь двух величин</a:t>
            </a:r>
          </a:p>
          <a:p>
            <a:pPr>
              <a:spcBef>
                <a:spcPct val="50000"/>
              </a:spcBef>
            </a:pPr>
            <a:endParaRPr lang="ru-RU"/>
          </a:p>
          <a:p>
            <a:pPr>
              <a:spcBef>
                <a:spcPct val="50000"/>
              </a:spcBef>
            </a:pPr>
            <a:r>
              <a:rPr lang="ru-RU"/>
              <a:t>Скаттерплот позволяет нам это увидеть</a:t>
            </a:r>
          </a:p>
          <a:p>
            <a:pPr>
              <a:spcBef>
                <a:spcPct val="50000"/>
              </a:spcBef>
            </a:pPr>
            <a:r>
              <a:rPr lang="ru-RU"/>
              <a:t>По данному графику можно проследить тренд: с ростом нижнего артериального давления растет и нижнее артериальное давление</a:t>
            </a:r>
          </a:p>
        </p:txBody>
      </p:sp>
      <p:pic>
        <p:nvPicPr>
          <p:cNvPr id="49156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150" y="935038"/>
            <a:ext cx="9039225" cy="514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Text Box 5"/>
          <p:cNvSpPr txBox="1">
            <a:spLocks noChangeArrowheads="1"/>
          </p:cNvSpPr>
          <p:nvPr/>
        </p:nvSpPr>
        <p:spPr bwMode="auto">
          <a:xfrm>
            <a:off x="785813" y="1628775"/>
            <a:ext cx="9823450" cy="2530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ru-RU" sz="4000"/>
              <a:t>Скаттерплот может помочь  проследить некую зависимость, а также показать, есть ли разделение на группы по  каким-либо признакам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1" name="Picture 9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640013" y="484188"/>
            <a:ext cx="8647112" cy="638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02" name="Picture 10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241925" y="1614488"/>
            <a:ext cx="4783138" cy="3046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204" name="Text Box 4"/>
          <p:cNvSpPr txBox="1">
            <a:spLocks noChangeArrowheads="1"/>
          </p:cNvSpPr>
          <p:nvPr/>
        </p:nvSpPr>
        <p:spPr bwMode="auto">
          <a:xfrm>
            <a:off x="2811463" y="6283325"/>
            <a:ext cx="60960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ru-RU"/>
              <a:t>Вывод : данные по полу не разделены</a:t>
            </a:r>
          </a:p>
        </p:txBody>
      </p:sp>
      <p:pic>
        <p:nvPicPr>
          <p:cNvPr id="51205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679950" y="4516438"/>
            <a:ext cx="6361113" cy="695325"/>
          </a:xfrm>
          <a:prstGeom prst="rect">
            <a:avLst/>
          </a:prstGeom>
          <a:noFill/>
        </p:spPr>
      </p:pic>
      <p:sp>
        <p:nvSpPr>
          <p:cNvPr id="51207" name="Text Box 7"/>
          <p:cNvSpPr txBox="1">
            <a:spLocks noChangeArrowheads="1"/>
          </p:cNvSpPr>
          <p:nvPr/>
        </p:nvSpPr>
        <p:spPr bwMode="auto">
          <a:xfrm>
            <a:off x="4103688" y="4794250"/>
            <a:ext cx="2182812" cy="1100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/>
              <a:t>pch</a:t>
            </a:r>
            <a:endParaRPr lang="ru-RU" b="1"/>
          </a:p>
          <a:p>
            <a:pPr>
              <a:spcBef>
                <a:spcPct val="50000"/>
              </a:spcBef>
            </a:pPr>
            <a:r>
              <a:rPr lang="ru-RU" sz="1600" b="1"/>
              <a:t>Более детально</a:t>
            </a:r>
          </a:p>
          <a:p>
            <a:pPr>
              <a:spcBef>
                <a:spcPct val="50000"/>
              </a:spcBef>
            </a:pPr>
            <a:r>
              <a:rPr lang="en-US" sz="1600" b="1"/>
              <a:t>?point</a:t>
            </a:r>
            <a:endParaRPr lang="ru-RU" sz="1600" b="1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5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50913" y="434975"/>
            <a:ext cx="8599487" cy="638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2226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391025" y="1073150"/>
            <a:ext cx="6781800" cy="4383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49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04850" y="601663"/>
            <a:ext cx="5046663" cy="3213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3250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948363" y="438150"/>
            <a:ext cx="5224462" cy="3376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3251" name="Text Box 6"/>
          <p:cNvSpPr txBox="1">
            <a:spLocks noChangeArrowheads="1"/>
          </p:cNvSpPr>
          <p:nvPr/>
        </p:nvSpPr>
        <p:spPr bwMode="auto">
          <a:xfrm>
            <a:off x="963613" y="4237038"/>
            <a:ext cx="8829675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ru-RU" dirty="0"/>
              <a:t>Вывод: показатели артериального давления не смогут объяснить половую принадлежность пациента, в то время,  как </a:t>
            </a:r>
            <a:r>
              <a:rPr lang="ru-RU"/>
              <a:t>рост </a:t>
            </a:r>
            <a:r>
              <a:rPr lang="ru-RU" smtClean="0"/>
              <a:t>хорошо разделен </a:t>
            </a:r>
            <a:r>
              <a:rPr lang="ru-RU" dirty="0"/>
              <a:t>по полу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Text Box 5"/>
          <p:cNvSpPr txBox="1">
            <a:spLocks noChangeArrowheads="1"/>
          </p:cNvSpPr>
          <p:nvPr/>
        </p:nvSpPr>
        <p:spPr bwMode="auto">
          <a:xfrm>
            <a:off x="579438" y="874713"/>
            <a:ext cx="9844087" cy="1373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ru-RU" sz="2800"/>
              <a:t>Скаттерплот также можно построить и для дэйтафрэйма. </a:t>
            </a:r>
          </a:p>
          <a:p>
            <a:pPr algn="ctr"/>
            <a:r>
              <a:rPr lang="ru-RU" sz="2800"/>
              <a:t>Это позволит  определить, </a:t>
            </a:r>
          </a:p>
          <a:p>
            <a:pPr algn="ctr"/>
            <a:r>
              <a:rPr lang="ru-RU" sz="2800"/>
              <a:t>какие признаки несут больше всего информации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7" name="Picture 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5627688" cy="3598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5298" name="Picture 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90613" y="4197350"/>
            <a:ext cx="3619500" cy="1495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5299" name="Picture 8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427663" y="3094038"/>
            <a:ext cx="5859462" cy="3763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5300" name="Picture 9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056313" y="792163"/>
            <a:ext cx="3597275" cy="1504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Заголовок 1"/>
          <p:cNvSpPr>
            <a:spLocks noGrp="1"/>
          </p:cNvSpPr>
          <p:nvPr>
            <p:ph type="title"/>
          </p:nvPr>
        </p:nvSpPr>
        <p:spPr bwMode="auto">
          <a:xfrm>
            <a:off x="690563" y="692150"/>
            <a:ext cx="4681537" cy="5411788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ct val="150000"/>
              </a:lnSpc>
            </a:pPr>
            <a:r>
              <a:rPr lang="ru-RU" smtClean="0">
                <a:latin typeface="Roboto"/>
                <a:ea typeface="Roboto"/>
                <a:cs typeface="Roboto"/>
              </a:rPr>
              <a:t>На этом уроке мы изучим:</a:t>
            </a:r>
          </a:p>
        </p:txBody>
      </p:sp>
      <p:sp>
        <p:nvSpPr>
          <p:cNvPr id="29698" name="Текст 2"/>
          <p:cNvSpPr>
            <a:spLocks noGrp="1"/>
          </p:cNvSpPr>
          <p:nvPr>
            <p:ph type="body" sz="half" idx="2"/>
          </p:nvPr>
        </p:nvSpPr>
        <p:spPr bwMode="auto">
          <a:xfrm>
            <a:off x="6788150" y="692150"/>
            <a:ext cx="4681538" cy="5411788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ts val="3138"/>
              </a:lnSpc>
              <a:spcAft>
                <a:spcPts val="1200"/>
              </a:spcAft>
              <a:buFont typeface="Arial" charset="0"/>
              <a:buAutoNum type="arabicPeriod"/>
            </a:pPr>
            <a:r>
              <a:rPr lang="ru-RU" smtClean="0">
                <a:latin typeface="Roboto"/>
                <a:ea typeface="Roboto"/>
                <a:cs typeface="Roboto"/>
              </a:rPr>
              <a:t>Как помогает нам визуализация данных?</a:t>
            </a:r>
          </a:p>
          <a:p>
            <a:pPr eaLnBrk="1" hangingPunct="1">
              <a:lnSpc>
                <a:spcPts val="3138"/>
              </a:lnSpc>
              <a:spcAft>
                <a:spcPts val="1200"/>
              </a:spcAft>
              <a:buFont typeface="Arial" charset="0"/>
              <a:buAutoNum type="arabicPeriod"/>
            </a:pPr>
            <a:r>
              <a:rPr lang="ru-RU" smtClean="0">
                <a:latin typeface="Roboto"/>
                <a:ea typeface="Roboto"/>
                <a:cs typeface="Roboto"/>
              </a:rPr>
              <a:t>Встроенные функции для визуализации данных</a:t>
            </a:r>
          </a:p>
          <a:p>
            <a:pPr eaLnBrk="1" hangingPunct="1">
              <a:lnSpc>
                <a:spcPts val="3138"/>
              </a:lnSpc>
              <a:spcAft>
                <a:spcPts val="1200"/>
              </a:spcAft>
              <a:buFont typeface="Arial" charset="0"/>
              <a:buAutoNum type="arabicPeriod"/>
            </a:pPr>
            <a:r>
              <a:rPr lang="ru-RU" smtClean="0">
                <a:latin typeface="Roboto"/>
                <a:ea typeface="Roboto"/>
                <a:cs typeface="Roboto"/>
              </a:rPr>
              <a:t>Исследование данных для  </a:t>
            </a:r>
            <a:r>
              <a:rPr lang="en-US" smtClean="0">
                <a:latin typeface="Roboto"/>
                <a:ea typeface="Roboto"/>
                <a:cs typeface="Roboto"/>
              </a:rPr>
              <a:t>dataset</a:t>
            </a:r>
            <a:r>
              <a:rPr lang="en-US" smtClean="0">
                <a:latin typeface="Arial" charset="0"/>
                <a:ea typeface="Roboto"/>
                <a:cs typeface="Roboto"/>
              </a:rPr>
              <a:t>’</a:t>
            </a:r>
            <a:r>
              <a:rPr lang="ru-RU" smtClean="0">
                <a:latin typeface="Roboto"/>
                <a:ea typeface="Roboto"/>
                <a:cs typeface="Roboto"/>
              </a:rPr>
              <a:t>а </a:t>
            </a:r>
            <a:r>
              <a:rPr lang="ru-RU" smtClean="0">
                <a:latin typeface="Arial" charset="0"/>
                <a:ea typeface="Roboto"/>
                <a:cs typeface="Roboto"/>
              </a:rPr>
              <a:t>«</a:t>
            </a:r>
            <a:r>
              <a:rPr lang="ru-RU" sz="2400" smtClean="0">
                <a:latin typeface="Roboto"/>
                <a:ea typeface="Roboto"/>
                <a:cs typeface="Roboto"/>
              </a:rPr>
              <a:t>Cardiovascular Disease</a:t>
            </a:r>
            <a:r>
              <a:rPr lang="ru-RU" sz="2400" smtClean="0">
                <a:latin typeface="Arial" charset="0"/>
                <a:ea typeface="Roboto"/>
                <a:cs typeface="Roboto"/>
              </a:rPr>
              <a:t>»</a:t>
            </a:r>
            <a:r>
              <a:rPr lang="en-US" sz="2400" smtClean="0">
                <a:latin typeface="Roboto"/>
                <a:ea typeface="Roboto"/>
                <a:cs typeface="Roboto"/>
              </a:rPr>
              <a:t> c  </a:t>
            </a:r>
            <a:r>
              <a:rPr lang="ru-RU" sz="2400" smtClean="0">
                <a:latin typeface="Roboto"/>
                <a:ea typeface="Roboto"/>
                <a:cs typeface="Roboto"/>
              </a:rPr>
              <a:t>сайта </a:t>
            </a:r>
            <a:r>
              <a:rPr lang="en-US" sz="2400" smtClean="0">
                <a:latin typeface="Roboto"/>
                <a:ea typeface="Roboto"/>
                <a:cs typeface="Roboto"/>
              </a:rPr>
              <a:t>kaggle.com</a:t>
            </a:r>
            <a:endParaRPr lang="ru-RU" sz="2400" smtClean="0">
              <a:latin typeface="Roboto"/>
              <a:ea typeface="Roboto"/>
              <a:cs typeface="Roboto"/>
            </a:endParaRPr>
          </a:p>
          <a:p>
            <a:pPr eaLnBrk="1" hangingPunct="1">
              <a:lnSpc>
                <a:spcPts val="3138"/>
              </a:lnSpc>
              <a:spcAft>
                <a:spcPts val="1200"/>
              </a:spcAft>
              <a:buFont typeface="Arial" charset="0"/>
              <a:buNone/>
            </a:pPr>
            <a:endParaRPr lang="ru-RU" smtClean="0">
              <a:latin typeface="Roboto"/>
              <a:ea typeface="Roboto"/>
              <a:cs typeface="Roboto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1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25688" y="1181100"/>
            <a:ext cx="8081962" cy="1039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6322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38450" y="2416175"/>
            <a:ext cx="6516688" cy="3906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6323" name="Text Box 7"/>
          <p:cNvSpPr txBox="1">
            <a:spLocks noChangeArrowheads="1"/>
          </p:cNvSpPr>
          <p:nvPr/>
        </p:nvSpPr>
        <p:spPr bwMode="auto">
          <a:xfrm>
            <a:off x="1711325" y="196850"/>
            <a:ext cx="8696325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ru-RU" sz="2600" b="1">
                <a:solidFill>
                  <a:srgbClr val="5827B3"/>
                </a:solidFill>
              </a:rPr>
              <a:t>Правила визуализации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5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27213" y="390525"/>
            <a:ext cx="9221787" cy="917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7346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605088" y="1814513"/>
            <a:ext cx="7588250" cy="4619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69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95313" y="325438"/>
            <a:ext cx="5668962" cy="638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8370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36738" y="985838"/>
            <a:ext cx="3914775" cy="4886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8371" name="Picture 7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831263" y="325438"/>
            <a:ext cx="2828925" cy="2476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8372" name="Picture 8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523038" y="3203575"/>
            <a:ext cx="4616450" cy="284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3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69888" y="327025"/>
            <a:ext cx="4233862" cy="2327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9394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57775" y="1138238"/>
            <a:ext cx="6608763" cy="4073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8" name="Text Box 4"/>
          <p:cNvSpPr txBox="1">
            <a:spLocks noChangeArrowheads="1"/>
          </p:cNvSpPr>
          <p:nvPr/>
        </p:nvSpPr>
        <p:spPr bwMode="auto">
          <a:xfrm>
            <a:off x="2497138" y="433388"/>
            <a:ext cx="7512050" cy="4799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342900" indent="-342900" algn="ctr">
              <a:spcBef>
                <a:spcPct val="50000"/>
              </a:spcBef>
            </a:pPr>
            <a:r>
              <a:rPr lang="ru-RU" sz="2600" b="1"/>
              <a:t>Правила визуализации данных</a:t>
            </a:r>
          </a:p>
          <a:p>
            <a:pPr marL="342900" indent="-342900">
              <a:spcBef>
                <a:spcPct val="50000"/>
              </a:spcBef>
            </a:pPr>
            <a:endParaRPr lang="ru-RU" sz="2600" b="1"/>
          </a:p>
          <a:p>
            <a:pPr marL="342900" indent="-342900">
              <a:spcBef>
                <a:spcPct val="50000"/>
              </a:spcBef>
              <a:buFontTx/>
              <a:buAutoNum type="arabicPeriod"/>
            </a:pPr>
            <a:r>
              <a:rPr lang="ru-RU"/>
              <a:t>Располагать значения в определенном порядке</a:t>
            </a:r>
          </a:p>
          <a:p>
            <a:pPr marL="342900" indent="-342900">
              <a:spcBef>
                <a:spcPct val="50000"/>
              </a:spcBef>
              <a:buFontTx/>
              <a:buAutoNum type="arabicPeriod"/>
            </a:pPr>
            <a:r>
              <a:rPr lang="ru-RU"/>
              <a:t>Избегать круговых диаграмм</a:t>
            </a:r>
          </a:p>
          <a:p>
            <a:pPr marL="342900" indent="-342900">
              <a:spcBef>
                <a:spcPct val="50000"/>
              </a:spcBef>
              <a:buFontTx/>
              <a:buAutoNum type="arabicPeriod"/>
            </a:pPr>
            <a:r>
              <a:rPr lang="ru-RU"/>
              <a:t>Не использовать псевдотрехмерную графику</a:t>
            </a:r>
          </a:p>
          <a:p>
            <a:pPr marL="342900" indent="-342900">
              <a:spcBef>
                <a:spcPct val="50000"/>
              </a:spcBef>
              <a:buFontTx/>
              <a:buAutoNum type="arabicPeriod"/>
            </a:pPr>
            <a:r>
              <a:rPr lang="ru-RU"/>
              <a:t>Стараться максимально просто изображать данные</a:t>
            </a:r>
          </a:p>
          <a:p>
            <a:pPr marL="342900" indent="-342900">
              <a:spcBef>
                <a:spcPct val="50000"/>
              </a:spcBef>
              <a:buFontTx/>
              <a:buAutoNum type="arabicPeriod"/>
            </a:pPr>
            <a:r>
              <a:rPr lang="ru-RU"/>
              <a:t>Использовать одинаковые единицы измерения</a:t>
            </a:r>
          </a:p>
          <a:p>
            <a:pPr marL="342900" indent="-342900">
              <a:spcBef>
                <a:spcPct val="50000"/>
              </a:spcBef>
              <a:buFontTx/>
              <a:buAutoNum type="arabicPeriod"/>
            </a:pPr>
            <a:r>
              <a:rPr lang="ru-RU"/>
              <a:t>Не оставлять много знаков после запятой</a:t>
            </a:r>
          </a:p>
          <a:p>
            <a:pPr marL="342900" indent="-342900">
              <a:spcBef>
                <a:spcPct val="50000"/>
              </a:spcBef>
              <a:buFontTx/>
              <a:buAutoNum type="arabicPeriod"/>
            </a:pPr>
            <a:r>
              <a:rPr lang="ru-RU"/>
              <a:t>Добавлять легенду на графики</a:t>
            </a:r>
          </a:p>
          <a:p>
            <a:pPr marL="342900" indent="-342900">
              <a:spcBef>
                <a:spcPct val="50000"/>
              </a:spcBef>
              <a:buFontTx/>
              <a:buAutoNum type="arabicPeriod"/>
            </a:pPr>
            <a:r>
              <a:rPr lang="ru-RU"/>
              <a:t>При необходимости прибегать к масштабированию данных</a:t>
            </a:r>
          </a:p>
          <a:p>
            <a:pPr marL="342900" indent="-342900">
              <a:spcBef>
                <a:spcPct val="50000"/>
              </a:spcBef>
            </a:pPr>
            <a:r>
              <a:rPr lang="ru-RU"/>
              <a:t>для графического анализа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Text Box 4"/>
          <p:cNvSpPr txBox="1">
            <a:spLocks noChangeArrowheads="1"/>
          </p:cNvSpPr>
          <p:nvPr/>
        </p:nvSpPr>
        <p:spPr bwMode="auto">
          <a:xfrm>
            <a:off x="1484313" y="1562100"/>
            <a:ext cx="10048875" cy="1847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ru-RU"/>
          </a:p>
          <a:p>
            <a:pPr>
              <a:spcBef>
                <a:spcPct val="50000"/>
              </a:spcBef>
            </a:pPr>
            <a:endParaRPr lang="ru-RU"/>
          </a:p>
          <a:p>
            <a:pPr>
              <a:spcBef>
                <a:spcPct val="50000"/>
              </a:spcBef>
            </a:pPr>
            <a:r>
              <a:rPr lang="ru-RU" sz="2800" b="1">
                <a:solidFill>
                  <a:srgbClr val="008000"/>
                </a:solidFill>
                <a:latin typeface="Times New Roman" pitchFamily="18" charset="0"/>
              </a:rPr>
              <a:t>В конечном итоге графический анализ должен быть информативен и понятен целевой аудитории.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3"/>
          <p:cNvSpPr>
            <a:spLocks noChangeArrowheads="1"/>
          </p:cNvSpPr>
          <p:nvPr/>
        </p:nvSpPr>
        <p:spPr bwMode="auto">
          <a:xfrm>
            <a:off x="463550" y="695325"/>
            <a:ext cx="109728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533400" indent="-533400" eaLnBrk="0" hangingPunct="0">
              <a:lnSpc>
                <a:spcPct val="80000"/>
              </a:lnSpc>
              <a:spcBef>
                <a:spcPts val="1000"/>
              </a:spcBef>
              <a:buFont typeface="Arial" charset="0"/>
              <a:buNone/>
            </a:pPr>
            <a:r>
              <a:rPr lang="ru-RU" sz="2800">
                <a:latin typeface="Times New Roman" pitchFamily="18" charset="0"/>
              </a:rPr>
              <a:t>Приобретенные навыки:</a:t>
            </a:r>
          </a:p>
          <a:p>
            <a:pPr marL="533400" indent="-533400" eaLnBrk="0" hangingPunct="0">
              <a:lnSpc>
                <a:spcPct val="80000"/>
              </a:lnSpc>
              <a:spcBef>
                <a:spcPts val="1000"/>
              </a:spcBef>
              <a:buFont typeface="Arial" charset="0"/>
              <a:buAutoNum type="arabicPeriod"/>
            </a:pPr>
            <a:r>
              <a:rPr lang="ru-RU" sz="2800">
                <a:latin typeface="Times New Roman" pitchFamily="18" charset="0"/>
              </a:rPr>
              <a:t> Научимся делать визуализацию данных:</a:t>
            </a:r>
          </a:p>
          <a:p>
            <a:pPr marL="533400" indent="-533400" eaLnBrk="0" hangingPunct="0">
              <a:lnSpc>
                <a:spcPct val="80000"/>
              </a:lnSpc>
              <a:spcBef>
                <a:spcPts val="1000"/>
              </a:spcBef>
              <a:buFont typeface="Arial" charset="0"/>
              <a:buChar char="•"/>
            </a:pPr>
            <a:r>
              <a:rPr lang="ru-RU" sz="2800">
                <a:latin typeface="Times New Roman" pitchFamily="18" charset="0"/>
              </a:rPr>
              <a:t>гистограмма ,</a:t>
            </a:r>
          </a:p>
          <a:p>
            <a:pPr marL="533400" indent="-533400" eaLnBrk="0" hangingPunct="0">
              <a:lnSpc>
                <a:spcPct val="80000"/>
              </a:lnSpc>
              <a:spcBef>
                <a:spcPts val="1000"/>
              </a:spcBef>
              <a:buFont typeface="Arial" charset="0"/>
              <a:buChar char="•"/>
            </a:pPr>
            <a:r>
              <a:rPr lang="ru-RU" sz="2800">
                <a:latin typeface="Times New Roman" pitchFamily="18" charset="0"/>
              </a:rPr>
              <a:t> боксплот,  </a:t>
            </a:r>
          </a:p>
          <a:p>
            <a:pPr marL="533400" indent="-533400" eaLnBrk="0" hangingPunct="0">
              <a:lnSpc>
                <a:spcPct val="80000"/>
              </a:lnSpc>
              <a:spcBef>
                <a:spcPts val="1000"/>
              </a:spcBef>
              <a:buFont typeface="Arial" charset="0"/>
              <a:buChar char="•"/>
            </a:pPr>
            <a:r>
              <a:rPr lang="ru-RU" sz="2800">
                <a:latin typeface="Times New Roman" pitchFamily="18" charset="0"/>
              </a:rPr>
              <a:t>скаттер плот, </a:t>
            </a:r>
          </a:p>
          <a:p>
            <a:pPr marL="533400" indent="-533400" eaLnBrk="0" hangingPunct="0">
              <a:lnSpc>
                <a:spcPct val="80000"/>
              </a:lnSpc>
              <a:spcBef>
                <a:spcPts val="1000"/>
              </a:spcBef>
              <a:buFont typeface="Arial" charset="0"/>
              <a:buChar char="•"/>
            </a:pPr>
            <a:r>
              <a:rPr lang="ru-RU" sz="2800">
                <a:latin typeface="Times New Roman" pitchFamily="18" charset="0"/>
              </a:rPr>
              <a:t>график плотности распределения</a:t>
            </a:r>
          </a:p>
          <a:p>
            <a:pPr marL="533400" indent="-533400" eaLnBrk="0" hangingPunct="0">
              <a:lnSpc>
                <a:spcPct val="80000"/>
              </a:lnSpc>
              <a:spcBef>
                <a:spcPts val="1000"/>
              </a:spcBef>
              <a:buFont typeface="Arial" charset="0"/>
              <a:buChar char="•"/>
            </a:pPr>
            <a:r>
              <a:rPr lang="en-US" sz="2800">
                <a:latin typeface="Times New Roman" pitchFamily="18" charset="0"/>
              </a:rPr>
              <a:t>QQ-</a:t>
            </a:r>
            <a:r>
              <a:rPr lang="ru-RU" sz="2800">
                <a:latin typeface="Times New Roman" pitchFamily="18" charset="0"/>
              </a:rPr>
              <a:t> график</a:t>
            </a:r>
          </a:p>
          <a:p>
            <a:pPr marL="533400" indent="-533400" eaLnBrk="0" hangingPunct="0">
              <a:lnSpc>
                <a:spcPct val="80000"/>
              </a:lnSpc>
              <a:spcBef>
                <a:spcPts val="1000"/>
              </a:spcBef>
              <a:buFont typeface="Arial" charset="0"/>
              <a:buNone/>
            </a:pPr>
            <a:r>
              <a:rPr lang="ru-RU" sz="2800">
                <a:latin typeface="Times New Roman" pitchFamily="18" charset="0"/>
              </a:rPr>
              <a:t>2. Научимся считывать информацию ,представленную в графическом виде</a:t>
            </a:r>
          </a:p>
          <a:p>
            <a:pPr marL="533400" indent="-533400" eaLnBrk="0" hangingPunct="0">
              <a:lnSpc>
                <a:spcPct val="80000"/>
              </a:lnSpc>
              <a:spcBef>
                <a:spcPts val="1000"/>
              </a:spcBef>
              <a:buFont typeface="Arial" charset="0"/>
              <a:buNone/>
            </a:pPr>
            <a:r>
              <a:rPr lang="ru-RU" sz="2800">
                <a:latin typeface="Times New Roman" pitchFamily="18" charset="0"/>
              </a:rPr>
              <a:t>3. Познакомимся с методами визуализации, которые стоит избегать в своем анализе данных</a:t>
            </a:r>
          </a:p>
          <a:p>
            <a:pPr marL="533400" indent="-533400" eaLnBrk="0" hangingPunct="0">
              <a:lnSpc>
                <a:spcPct val="80000"/>
              </a:lnSpc>
              <a:spcBef>
                <a:spcPts val="1000"/>
              </a:spcBef>
              <a:buFont typeface="Arial" charset="0"/>
              <a:buChar char="•"/>
            </a:pPr>
            <a:endParaRPr lang="ru-RU" sz="2800">
              <a:latin typeface="Times New Roman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5" name="Рисунок 9"/>
          <p:cNvPicPr>
            <a:picLocks noChangeAspect="1"/>
          </p:cNvPicPr>
          <p:nvPr/>
        </p:nvPicPr>
        <p:blipFill>
          <a:blip r:embed="rId2"/>
          <a:srcRect t="31250" b="31250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746" name="Рисунок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74700" y="6164263"/>
            <a:ext cx="838200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747" name="Объект 2"/>
          <p:cNvSpPr txBox="1">
            <a:spLocks/>
          </p:cNvSpPr>
          <p:nvPr/>
        </p:nvSpPr>
        <p:spPr bwMode="auto">
          <a:xfrm>
            <a:off x="690563" y="500063"/>
            <a:ext cx="10293350" cy="5521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228600" indent="-228600">
              <a:lnSpc>
                <a:spcPct val="170000"/>
              </a:lnSpc>
              <a:spcBef>
                <a:spcPts val="1000"/>
              </a:spcBef>
              <a:buFont typeface="Arial" charset="0"/>
              <a:buNone/>
            </a:pPr>
            <a:r>
              <a:rPr lang="ru-RU" sz="3600" b="1">
                <a:solidFill>
                  <a:schemeClr val="bg1"/>
                </a:solidFill>
              </a:rPr>
              <a:t>		График имеет наибольшую ценность тогда, когда он вынуждает нас заметить то, что мы совсем не ожидали увидеть.</a:t>
            </a:r>
            <a:r>
              <a:rPr lang="ru-RU" sz="3600">
                <a:solidFill>
                  <a:schemeClr val="bg1"/>
                </a:solidFill>
              </a:rPr>
              <a:t> </a:t>
            </a:r>
          </a:p>
          <a:p>
            <a:pPr marL="228600" indent="-228600">
              <a:lnSpc>
                <a:spcPct val="170000"/>
              </a:lnSpc>
              <a:spcBef>
                <a:spcPts val="1000"/>
              </a:spcBef>
              <a:buFont typeface="Arial" charset="0"/>
              <a:buNone/>
            </a:pPr>
            <a:r>
              <a:rPr lang="ru-RU" sz="3600">
                <a:solidFill>
                  <a:schemeClr val="bg1"/>
                </a:solidFill>
              </a:rPr>
              <a:t>                                      </a:t>
            </a:r>
            <a:r>
              <a:rPr lang="ru-RU" sz="2800">
                <a:solidFill>
                  <a:schemeClr val="bg1"/>
                </a:solidFill>
              </a:rPr>
              <a:t>                </a:t>
            </a:r>
            <a:r>
              <a:rPr lang="ru-RU" sz="2800" b="1">
                <a:solidFill>
                  <a:schemeClr val="bg1"/>
                </a:solidFill>
              </a:rPr>
              <a:t>Джон  Тьюки</a:t>
            </a:r>
            <a:r>
              <a:rPr lang="ru-RU"/>
              <a:t> 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21" name="Text Box 5"/>
          <p:cNvSpPr txBox="1">
            <a:spLocks noChangeArrowheads="1"/>
          </p:cNvSpPr>
          <p:nvPr/>
        </p:nvSpPr>
        <p:spPr bwMode="auto">
          <a:xfrm>
            <a:off x="1554163" y="138113"/>
            <a:ext cx="10117137" cy="1069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ru-RU" sz="1600"/>
              <a:t>Хитмэп показывает число инфицированных полиомиелитом людей в штатах Америки</a:t>
            </a:r>
          </a:p>
          <a:p>
            <a:pPr>
              <a:spcBef>
                <a:spcPct val="50000"/>
              </a:spcBef>
            </a:pPr>
            <a:r>
              <a:rPr lang="ru-RU" sz="1600"/>
              <a:t>После введения вакцины число заболевших заметно снизилось.</a:t>
            </a:r>
          </a:p>
          <a:p>
            <a:pPr>
              <a:spcBef>
                <a:spcPct val="50000"/>
              </a:spcBef>
            </a:pPr>
            <a:r>
              <a:rPr lang="ru-RU" sz="1600"/>
              <a:t>Цвет ячейки показывает число заболевших на 100 000</a:t>
            </a:r>
          </a:p>
        </p:txBody>
      </p:sp>
      <p:pic>
        <p:nvPicPr>
          <p:cNvPr id="86022" name="Picture 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693988" y="1208088"/>
            <a:ext cx="7540625" cy="560863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1" name="Picture 1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964488" y="350838"/>
            <a:ext cx="4156075" cy="1884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773" name="Text Box 5"/>
          <p:cNvSpPr txBox="1">
            <a:spLocks noChangeArrowheads="1"/>
          </p:cNvSpPr>
          <p:nvPr/>
        </p:nvSpPr>
        <p:spPr bwMode="auto">
          <a:xfrm>
            <a:off x="1858963" y="6361113"/>
            <a:ext cx="9113837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ru-RU" sz="1400"/>
              <a:t>Набор данных доступен по ссылке https://www.kaggle.com/sulianova/cardiovascular-disease-dataset</a:t>
            </a:r>
          </a:p>
        </p:txBody>
      </p:sp>
      <p:pic>
        <p:nvPicPr>
          <p:cNvPr id="32774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453438" y="2478088"/>
            <a:ext cx="3738562" cy="3738562"/>
          </a:xfrm>
          <a:prstGeom prst="rect">
            <a:avLst/>
          </a:prstGeom>
          <a:noFill/>
        </p:spPr>
      </p:pic>
      <p:pic>
        <p:nvPicPr>
          <p:cNvPr id="32775" name="Picture 7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74650" y="479425"/>
            <a:ext cx="7589838" cy="473392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Text Box 10"/>
          <p:cNvSpPr txBox="1">
            <a:spLocks noChangeArrowheads="1"/>
          </p:cNvSpPr>
          <p:nvPr/>
        </p:nvSpPr>
        <p:spPr bwMode="auto">
          <a:xfrm>
            <a:off x="2084388" y="1169988"/>
            <a:ext cx="8002587" cy="353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>
              <a:spcBef>
                <a:spcPct val="50000"/>
              </a:spcBef>
            </a:pPr>
            <a:r>
              <a:rPr lang="en-US"/>
              <a:t>R </a:t>
            </a:r>
            <a:r>
              <a:rPr lang="ru-RU"/>
              <a:t>уже в себе имеет мощный инструментарий для графического анализа</a:t>
            </a:r>
          </a:p>
          <a:p>
            <a:pPr marL="342900" indent="-342900">
              <a:spcBef>
                <a:spcPct val="50000"/>
              </a:spcBef>
              <a:buFontTx/>
              <a:buAutoNum type="arabicPeriod"/>
            </a:pPr>
            <a:endParaRPr lang="en-US"/>
          </a:p>
          <a:p>
            <a:pPr marL="342900" indent="-342900">
              <a:spcBef>
                <a:spcPct val="50000"/>
              </a:spcBef>
              <a:buFontTx/>
              <a:buAutoNum type="arabicPeriod"/>
            </a:pPr>
            <a:r>
              <a:rPr lang="ru-RU"/>
              <a:t>Гистограммы</a:t>
            </a:r>
            <a:r>
              <a:rPr lang="en-US"/>
              <a:t>- hist()</a:t>
            </a:r>
            <a:endParaRPr lang="ru-RU"/>
          </a:p>
          <a:p>
            <a:pPr marL="342900" indent="-342900">
              <a:spcBef>
                <a:spcPct val="50000"/>
              </a:spcBef>
              <a:buFontTx/>
              <a:buAutoNum type="arabicPeriod"/>
            </a:pPr>
            <a:r>
              <a:rPr lang="ru-RU"/>
              <a:t>Скаттерплот</a:t>
            </a:r>
            <a:r>
              <a:rPr lang="en-US"/>
              <a:t> –plot() </a:t>
            </a:r>
            <a:endParaRPr lang="ru-RU"/>
          </a:p>
          <a:p>
            <a:pPr marL="342900" indent="-342900">
              <a:spcBef>
                <a:spcPct val="50000"/>
              </a:spcBef>
              <a:buFontTx/>
              <a:buAutoNum type="arabicPeriod"/>
            </a:pPr>
            <a:r>
              <a:rPr lang="ru-RU"/>
              <a:t>Боксплоты</a:t>
            </a:r>
            <a:r>
              <a:rPr lang="en-US"/>
              <a:t> – boxplot()</a:t>
            </a:r>
          </a:p>
          <a:p>
            <a:pPr marL="342900" indent="-342900">
              <a:spcBef>
                <a:spcPct val="50000"/>
              </a:spcBef>
              <a:buFontTx/>
              <a:buAutoNum type="arabicPeriod"/>
            </a:pPr>
            <a:r>
              <a:rPr lang="ru-RU"/>
              <a:t>Квантиль-квантиль плот – </a:t>
            </a:r>
            <a:r>
              <a:rPr lang="en-US"/>
              <a:t>qqnorm()                                                                  			       qqline()</a:t>
            </a:r>
          </a:p>
          <a:p>
            <a:pPr marL="342900" indent="-342900">
              <a:spcBef>
                <a:spcPct val="50000"/>
              </a:spcBef>
              <a:buFontTx/>
              <a:buAutoNum type="arabicPeriod"/>
            </a:pPr>
            <a:endParaRPr lang="en-US"/>
          </a:p>
          <a:p>
            <a:pPr marL="342900" indent="-342900">
              <a:spcBef>
                <a:spcPct val="50000"/>
              </a:spcBef>
              <a:buFontTx/>
              <a:buAutoNum type="arabicPeriod"/>
            </a:pPr>
            <a:endParaRPr lang="ru-RU"/>
          </a:p>
        </p:txBody>
      </p:sp>
      <p:sp>
        <p:nvSpPr>
          <p:cNvPr id="33796" name="Text Box 4"/>
          <p:cNvSpPr txBox="1">
            <a:spLocks noChangeArrowheads="1"/>
          </p:cNvSpPr>
          <p:nvPr/>
        </p:nvSpPr>
        <p:spPr bwMode="auto">
          <a:xfrm>
            <a:off x="954088" y="255588"/>
            <a:ext cx="100584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ru-RU"/>
              <a:t>С помощью этого набора данных мы рассмотрим основные способы визуализации данных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7" name="Picture 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9288" y="1795463"/>
            <a:ext cx="11169650" cy="2225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4819" name="Text Box 3"/>
          <p:cNvSpPr txBox="1">
            <a:spLocks noChangeArrowheads="1"/>
          </p:cNvSpPr>
          <p:nvPr/>
        </p:nvSpPr>
        <p:spPr bwMode="auto">
          <a:xfrm>
            <a:off x="904875" y="550863"/>
            <a:ext cx="9664700" cy="915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ru-RU"/>
              <a:t>При изучении набора, видим что в столбце </a:t>
            </a:r>
            <a:r>
              <a:rPr lang="en-US"/>
              <a:t>age </a:t>
            </a:r>
            <a:r>
              <a:rPr lang="ru-RU"/>
              <a:t> возраст представлен в днях, что не привычно. Поэтому, для простоты интерпретации, добавим новый столбец, в котором возраст пациента будет в годах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/Times New Roman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Times New Roman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Стандартная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Стандартная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Стандартная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.xml><?xml version="1.0" encoding="utf-8"?>
<a:themeOverride xmlns:a="http://schemas.openxmlformats.org/drawingml/2006/main">
  <a:clrScheme name="Стандартная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3812</TotalTime>
  <Words>854</Words>
  <Application>Microsoft Office PowerPoint</Application>
  <PresentationFormat>Произвольный</PresentationFormat>
  <Paragraphs>107</Paragraphs>
  <Slides>35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35</vt:i4>
      </vt:variant>
    </vt:vector>
  </HeadingPairs>
  <TitlesOfParts>
    <vt:vector size="36" baseType="lpstr">
      <vt:lpstr>Тема Office</vt:lpstr>
      <vt:lpstr>R</vt:lpstr>
      <vt:lpstr>ВИЗУАЛИЗАЦИЯ ДАННЫХ В                 R </vt:lpstr>
      <vt:lpstr>На этом уроке мы изучим: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Microsoft Office User</dc:creator>
  <cp:lastModifiedBy>RePack by Diakov</cp:lastModifiedBy>
  <cp:revision>347</cp:revision>
  <dcterms:created xsi:type="dcterms:W3CDTF">2018-09-20T14:58:52Z</dcterms:created>
  <dcterms:modified xsi:type="dcterms:W3CDTF">2021-12-04T06:23:26Z</dcterms:modified>
</cp:coreProperties>
</file>